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004000" cy="41148000"/>
  <p:notesSz cx="7010400" cy="9296400"/>
  <p:defaultTextStyle>
    <a:defPPr>
      <a:defRPr lang="en-US"/>
    </a:defPPr>
    <a:lvl1pPr marL="0" algn="l" defTabSz="2142065" rtl="0" eaLnBrk="1" latinLnBrk="0" hangingPunct="1">
      <a:defRPr sz="8473" kern="1200">
        <a:solidFill>
          <a:schemeClr val="tx1"/>
        </a:solidFill>
        <a:latin typeface="+mn-lt"/>
        <a:ea typeface="+mn-ea"/>
        <a:cs typeface="+mn-cs"/>
      </a:defRPr>
    </a:lvl1pPr>
    <a:lvl2pPr marL="2142065" algn="l" defTabSz="2142065" rtl="0" eaLnBrk="1" latinLnBrk="0" hangingPunct="1">
      <a:defRPr sz="8473" kern="1200">
        <a:solidFill>
          <a:schemeClr val="tx1"/>
        </a:solidFill>
        <a:latin typeface="+mn-lt"/>
        <a:ea typeface="+mn-ea"/>
        <a:cs typeface="+mn-cs"/>
      </a:defRPr>
    </a:lvl2pPr>
    <a:lvl3pPr marL="4284130" algn="l" defTabSz="2142065" rtl="0" eaLnBrk="1" latinLnBrk="0" hangingPunct="1">
      <a:defRPr sz="8473" kern="1200">
        <a:solidFill>
          <a:schemeClr val="tx1"/>
        </a:solidFill>
        <a:latin typeface="+mn-lt"/>
        <a:ea typeface="+mn-ea"/>
        <a:cs typeface="+mn-cs"/>
      </a:defRPr>
    </a:lvl3pPr>
    <a:lvl4pPr marL="6426196" algn="l" defTabSz="2142065" rtl="0" eaLnBrk="1" latinLnBrk="0" hangingPunct="1">
      <a:defRPr sz="8473" kern="1200">
        <a:solidFill>
          <a:schemeClr val="tx1"/>
        </a:solidFill>
        <a:latin typeface="+mn-lt"/>
        <a:ea typeface="+mn-ea"/>
        <a:cs typeface="+mn-cs"/>
      </a:defRPr>
    </a:lvl4pPr>
    <a:lvl5pPr marL="8568261" algn="l" defTabSz="2142065" rtl="0" eaLnBrk="1" latinLnBrk="0" hangingPunct="1">
      <a:defRPr sz="8473" kern="1200">
        <a:solidFill>
          <a:schemeClr val="tx1"/>
        </a:solidFill>
        <a:latin typeface="+mn-lt"/>
        <a:ea typeface="+mn-ea"/>
        <a:cs typeface="+mn-cs"/>
      </a:defRPr>
    </a:lvl5pPr>
    <a:lvl6pPr marL="10710327" algn="l" defTabSz="2142065" rtl="0" eaLnBrk="1" latinLnBrk="0" hangingPunct="1">
      <a:defRPr sz="8473" kern="1200">
        <a:solidFill>
          <a:schemeClr val="tx1"/>
        </a:solidFill>
        <a:latin typeface="+mn-lt"/>
        <a:ea typeface="+mn-ea"/>
        <a:cs typeface="+mn-cs"/>
      </a:defRPr>
    </a:lvl6pPr>
    <a:lvl7pPr marL="12852392" algn="l" defTabSz="2142065" rtl="0" eaLnBrk="1" latinLnBrk="0" hangingPunct="1">
      <a:defRPr sz="8473" kern="1200">
        <a:solidFill>
          <a:schemeClr val="tx1"/>
        </a:solidFill>
        <a:latin typeface="+mn-lt"/>
        <a:ea typeface="+mn-ea"/>
        <a:cs typeface="+mn-cs"/>
      </a:defRPr>
    </a:lvl7pPr>
    <a:lvl8pPr marL="14994457" algn="l" defTabSz="2142065" rtl="0" eaLnBrk="1" latinLnBrk="0" hangingPunct="1">
      <a:defRPr sz="8473" kern="1200">
        <a:solidFill>
          <a:schemeClr val="tx1"/>
        </a:solidFill>
        <a:latin typeface="+mn-lt"/>
        <a:ea typeface="+mn-ea"/>
        <a:cs typeface="+mn-cs"/>
      </a:defRPr>
    </a:lvl8pPr>
    <a:lvl9pPr marL="17136524" algn="l" defTabSz="2142065" rtl="0" eaLnBrk="1" latinLnBrk="0" hangingPunct="1">
      <a:defRPr sz="847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nder, James" initials="KJ" lastIdx="3" clrIdx="0">
    <p:extLst>
      <p:ext uri="{19B8F6BF-5375-455C-9EA6-DF929625EA0E}">
        <p15:presenceInfo xmlns:p15="http://schemas.microsoft.com/office/powerpoint/2012/main" userId="S::kinder.15@osu.edu::347bfaf8-ebac-48b3-9d0a-c34db1cf8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  <a:srgbClr val="A3A3A3"/>
    <a:srgbClr val="B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617"/>
    <p:restoredTop sz="96395" autoAdjust="0"/>
  </p:normalViewPr>
  <p:slideViewPr>
    <p:cSldViewPr snapToGrid="0" snapToObjects="1" showGuides="1">
      <p:cViewPr>
        <p:scale>
          <a:sx n="44" d="100"/>
          <a:sy n="44" d="100"/>
        </p:scale>
        <p:origin x="54" y="-2562"/>
      </p:cViewPr>
      <p:guideLst>
        <p:guide orient="horz"/>
        <p:guide/>
      </p:guideLst>
    </p:cSldViewPr>
  </p:slideViewPr>
  <p:notesTextViewPr>
    <p:cViewPr>
      <p:scale>
        <a:sx n="20" d="100"/>
        <a:sy n="2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576460868735448"/>
          <c:y val="7.3771396862088098E-2"/>
          <c:w val="0.83180797140474749"/>
          <c:h val="0.794011963283737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FSH0</c:v>
                </c:pt>
              </c:strCache>
            </c:strRef>
          </c:tx>
          <c:spPr>
            <a:solidFill>
              <a:srgbClr val="008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8.7517695630131198E-4"/>
                  <c:y val="-2.720915206916572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8D7-41DD-9D17-995B5C0B7FCA}"/>
                </c:ext>
              </c:extLst>
            </c:dLbl>
            <c:dLbl>
              <c:idx val="1"/>
              <c:layout>
                <c:manualLayout>
                  <c:x val="-6.417890206194299E-17"/>
                  <c:y val="-1.749159775874939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8D7-41DD-9D17-995B5C0B7FCA}"/>
                </c:ext>
              </c:extLst>
            </c:dLbl>
            <c:dLbl>
              <c:idx val="2"/>
              <c:layout>
                <c:manualLayout>
                  <c:x val="-6.417890206194299E-17"/>
                  <c:y val="-2.91526629312489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8D7-41DD-9D17-995B5C0B7FCA}"/>
                </c:ext>
              </c:extLst>
            </c:dLbl>
            <c:dLbl>
              <c:idx val="3"/>
              <c:layout>
                <c:manualLayout>
                  <c:x val="-2.6255308689040642E-3"/>
                  <c:y val="-4.85877715520816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8D7-41DD-9D17-995B5C0B7FCA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Sheet1!$F$2:$F$5</c:f>
                <c:numCache>
                  <c:formatCode>General</c:formatCode>
                  <c:ptCount val="4"/>
                </c:numCache>
              </c:numRef>
            </c:plus>
            <c:minus>
              <c:numRef>
                <c:f>Sheet1!$F$2:$F$5</c:f>
                <c:numCache>
                  <c:formatCode>General</c:formatCode>
                  <c:ptCount val="4"/>
                </c:numCache>
              </c:numRef>
            </c:minus>
            <c:spPr>
              <a:noFill/>
              <a:ln w="34925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Sheet1!$A$2:$A$4</c:f>
              <c:strCache>
                <c:ptCount val="3"/>
                <c:pt idx="0">
                  <c:v>Estrus</c:v>
                </c:pt>
                <c:pt idx="1">
                  <c:v>No Estrus - Control</c:v>
                </c:pt>
                <c:pt idx="2">
                  <c:v>No Estrus + GnRH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0.68899999999999995</c:v>
                </c:pt>
                <c:pt idx="1">
                  <c:v>0.29799999999999999</c:v>
                </c:pt>
                <c:pt idx="2" formatCode="0.00">
                  <c:v>0.45600000000000002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8D7-41DD-9D17-995B5C0B7F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4"/>
        <c:overlap val="-14"/>
        <c:axId val="1086407104"/>
        <c:axId val="1086405472"/>
      </c:barChart>
      <c:catAx>
        <c:axId val="1086407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444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6405472"/>
        <c:crosses val="autoZero"/>
        <c:auto val="1"/>
        <c:lblAlgn val="ctr"/>
        <c:lblOffset val="100"/>
        <c:noMultiLvlLbl val="0"/>
      </c:catAx>
      <c:valAx>
        <c:axId val="1086405472"/>
        <c:scaling>
          <c:orientation val="minMax"/>
          <c:max val="1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 dirty="0"/>
                  <a:t>Pregnancies per AI day</a:t>
                </a:r>
                <a:r>
                  <a:rPr lang="en-US" b="1" baseline="0" dirty="0"/>
                  <a:t> 38</a:t>
                </a:r>
                <a:endParaRPr lang="en-US" b="1" dirty="0"/>
              </a:p>
            </c:rich>
          </c:tx>
          <c:layout>
            <c:manualLayout>
              <c:xMode val="edge"/>
              <c:yMode val="edge"/>
              <c:x val="1.7464162614397136E-2"/>
              <c:y val="0.1177080879235175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3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out"/>
        <c:minorTickMark val="none"/>
        <c:tickLblPos val="nextTo"/>
        <c:spPr>
          <a:noFill/>
          <a:ln w="44450">
            <a:solidFill>
              <a:schemeClr val="tx1"/>
            </a:solidFill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3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6407104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34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576460868735448"/>
          <c:y val="7.3771396862088098E-2"/>
          <c:w val="0.83180797140474749"/>
          <c:h val="0.794011963283737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FSH0</c:v>
                </c:pt>
              </c:strCache>
            </c:strRef>
          </c:tx>
          <c:spPr>
            <a:solidFill>
              <a:srgbClr val="BB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8.7517695630131198E-4"/>
                  <c:y val="-2.720915206916572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525-43C2-9637-096572DB8E01}"/>
                </c:ext>
              </c:extLst>
            </c:dLbl>
            <c:dLbl>
              <c:idx val="1"/>
              <c:layout>
                <c:manualLayout>
                  <c:x val="-6.417890206194299E-17"/>
                  <c:y val="-1.749159775874939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525-43C2-9637-096572DB8E01}"/>
                </c:ext>
              </c:extLst>
            </c:dLbl>
            <c:dLbl>
              <c:idx val="2"/>
              <c:layout>
                <c:manualLayout>
                  <c:x val="-6.417890206194299E-17"/>
                  <c:y val="-2.91526629312489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525-43C2-9637-096572DB8E01}"/>
                </c:ext>
              </c:extLst>
            </c:dLbl>
            <c:dLbl>
              <c:idx val="3"/>
              <c:layout>
                <c:manualLayout>
                  <c:x val="-2.6255308689040642E-3"/>
                  <c:y val="-4.85877715520816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525-43C2-9637-096572DB8E01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Sheet1!$F$2:$F$5</c:f>
                <c:numCache>
                  <c:formatCode>General</c:formatCode>
                  <c:ptCount val="4"/>
                </c:numCache>
              </c:numRef>
            </c:plus>
            <c:minus>
              <c:numRef>
                <c:f>Sheet1!$F$2:$F$5</c:f>
                <c:numCache>
                  <c:formatCode>General</c:formatCode>
                  <c:ptCount val="4"/>
                </c:numCache>
              </c:numRef>
            </c:minus>
            <c:spPr>
              <a:noFill/>
              <a:ln w="34925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Sheet1!$A$2:$A$4</c:f>
              <c:strCache>
                <c:ptCount val="3"/>
                <c:pt idx="0">
                  <c:v>Estrus</c:v>
                </c:pt>
                <c:pt idx="1">
                  <c:v>No Estrus - Control</c:v>
                </c:pt>
                <c:pt idx="2">
                  <c:v>No Estrus + GnRH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0.65200000000000002</c:v>
                </c:pt>
                <c:pt idx="1">
                  <c:v>0.28499999999999998</c:v>
                </c:pt>
                <c:pt idx="2" formatCode="0.00">
                  <c:v>0.40500000000000003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525-43C2-9637-096572DB8E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4"/>
        <c:overlap val="-14"/>
        <c:axId val="1086407104"/>
        <c:axId val="1086405472"/>
      </c:barChart>
      <c:catAx>
        <c:axId val="1086407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444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6405472"/>
        <c:crosses val="autoZero"/>
        <c:auto val="1"/>
        <c:lblAlgn val="ctr"/>
        <c:lblOffset val="100"/>
        <c:noMultiLvlLbl val="0"/>
      </c:catAx>
      <c:valAx>
        <c:axId val="1086405472"/>
        <c:scaling>
          <c:orientation val="minMax"/>
          <c:max val="1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 dirty="0"/>
                  <a:t>Pregnancies per AI day</a:t>
                </a:r>
                <a:r>
                  <a:rPr lang="en-US" b="1" baseline="0" dirty="0"/>
                  <a:t> 111</a:t>
                </a:r>
                <a:endParaRPr lang="en-US" b="1" dirty="0"/>
              </a:p>
            </c:rich>
          </c:tx>
          <c:layout>
            <c:manualLayout>
              <c:xMode val="edge"/>
              <c:yMode val="edge"/>
              <c:x val="1.7464162614397136E-2"/>
              <c:y val="0.1177080879235175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3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out"/>
        <c:minorTickMark val="none"/>
        <c:tickLblPos val="nextTo"/>
        <c:spPr>
          <a:noFill/>
          <a:ln w="44450">
            <a:solidFill>
              <a:schemeClr val="tx1"/>
            </a:solidFill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3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6407104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34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576460868735448"/>
          <c:y val="7.3771396862088098E-2"/>
          <c:w val="0.83180797140474749"/>
          <c:h val="0.794011963283737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FSH0</c:v>
                </c:pt>
              </c:strCache>
            </c:strRef>
          </c:tx>
          <c:spPr>
            <a:solidFill>
              <a:srgbClr val="008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8.7517695630131198E-4"/>
                  <c:y val="-2.720915206916572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C4C-4F4D-87DE-A674CBDDC9F5}"/>
                </c:ext>
              </c:extLst>
            </c:dLbl>
            <c:dLbl>
              <c:idx val="1"/>
              <c:layout>
                <c:manualLayout>
                  <c:x val="-6.417890206194299E-17"/>
                  <c:y val="-1.749159775874939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C4C-4F4D-87DE-A674CBDDC9F5}"/>
                </c:ext>
              </c:extLst>
            </c:dLbl>
            <c:dLbl>
              <c:idx val="2"/>
              <c:layout>
                <c:manualLayout>
                  <c:x val="-6.417890206194299E-17"/>
                  <c:y val="-2.91526629312489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C4C-4F4D-87DE-A674CBDDC9F5}"/>
                </c:ext>
              </c:extLst>
            </c:dLbl>
            <c:dLbl>
              <c:idx val="3"/>
              <c:layout>
                <c:manualLayout>
                  <c:x val="-2.6255308689040642E-3"/>
                  <c:y val="-4.85877715520816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C4C-4F4D-87DE-A674CBDDC9F5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Sheet1!$F$2:$F$5</c:f>
                <c:numCache>
                  <c:formatCode>General</c:formatCode>
                  <c:ptCount val="4"/>
                </c:numCache>
              </c:numRef>
            </c:plus>
            <c:minus>
              <c:numRef>
                <c:f>Sheet1!$F$2:$F$5</c:f>
                <c:numCache>
                  <c:formatCode>General</c:formatCode>
                  <c:ptCount val="4"/>
                </c:numCache>
              </c:numRef>
            </c:minus>
            <c:spPr>
              <a:noFill/>
              <a:ln w="34925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Sheet1!$A$2:$A$4</c:f>
              <c:strCache>
                <c:ptCount val="3"/>
                <c:pt idx="0">
                  <c:v>Estrus</c:v>
                </c:pt>
                <c:pt idx="1">
                  <c:v>No Estrus - Control</c:v>
                </c:pt>
                <c:pt idx="2">
                  <c:v>No Estrus + GnRH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5.3999999999999999E-2</c:v>
                </c:pt>
                <c:pt idx="1">
                  <c:v>4.3999999999999997E-2</c:v>
                </c:pt>
                <c:pt idx="2" formatCode="0.00">
                  <c:v>0.111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C4C-4F4D-87DE-A674CBDDC9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4"/>
        <c:overlap val="-14"/>
        <c:axId val="1086407104"/>
        <c:axId val="1086405472"/>
      </c:barChart>
      <c:catAx>
        <c:axId val="1086407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444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6405472"/>
        <c:crosses val="autoZero"/>
        <c:auto val="1"/>
        <c:lblAlgn val="ctr"/>
        <c:lblOffset val="100"/>
        <c:noMultiLvlLbl val="0"/>
      </c:catAx>
      <c:valAx>
        <c:axId val="1086405472"/>
        <c:scaling>
          <c:orientation val="minMax"/>
          <c:max val="0.30000000000000004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 dirty="0"/>
                  <a:t>Pregnancy loss Day 38 - 111</a:t>
                </a:r>
              </a:p>
            </c:rich>
          </c:tx>
          <c:layout>
            <c:manualLayout>
              <c:xMode val="edge"/>
              <c:yMode val="edge"/>
              <c:x val="1.7464162614397136E-2"/>
              <c:y val="0.1177080879235175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3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out"/>
        <c:minorTickMark val="none"/>
        <c:tickLblPos val="nextTo"/>
        <c:spPr>
          <a:noFill/>
          <a:ln w="44450">
            <a:solidFill>
              <a:schemeClr val="tx1"/>
            </a:solidFill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3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640710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34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4AC4A04-9B58-6C4D-A7E6-7BDEBFFF5F32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1162050"/>
            <a:ext cx="24384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07075F6-603B-0F4F-9040-50E60C15A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615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86000" y="1162050"/>
            <a:ext cx="24384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7075F6-603B-0F4F-9040-50E60C15AE9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256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0300" y="12782553"/>
            <a:ext cx="27203400" cy="88201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00300" y="23317200"/>
            <a:ext cx="22402800" cy="1051560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4407">
                <a:solidFill>
                  <a:schemeClr val="tx1">
                    <a:tint val="75000"/>
                  </a:schemeClr>
                </a:solidFill>
              </a:defRPr>
            </a:lvl1pPr>
            <a:lvl2pPr marL="20318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063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0955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1274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1593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191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2230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254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798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00200" y="1647828"/>
            <a:ext cx="28803600" cy="68580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9601209"/>
            <a:ext cx="28803600" cy="969104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Body copy gets set here</a:t>
            </a:r>
          </a:p>
        </p:txBody>
      </p:sp>
    </p:spTree>
    <p:extLst>
      <p:ext uri="{BB962C8B-B14F-4D97-AF65-F5344CB8AC3E}">
        <p14:creationId xmlns:p14="http://schemas.microsoft.com/office/powerpoint/2010/main" val="645178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2031860" rtl="0" eaLnBrk="1" latinLnBrk="0" hangingPunct="1">
        <a:spcBef>
          <a:spcPct val="0"/>
        </a:spcBef>
        <a:buNone/>
        <a:defRPr sz="106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2031860" rtl="0" eaLnBrk="1" latinLnBrk="0" hangingPunct="1">
        <a:spcBef>
          <a:spcPct val="20000"/>
        </a:spcBef>
        <a:buFont typeface="Arial"/>
        <a:buNone/>
        <a:defRPr sz="4407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301773" indent="-1269913" algn="l" defTabSz="2031860" rtl="0" eaLnBrk="1" latinLnBrk="0" hangingPunct="1">
        <a:spcBef>
          <a:spcPct val="20000"/>
        </a:spcBef>
        <a:buFont typeface="Arial"/>
        <a:buChar char="–"/>
        <a:defRPr sz="5315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5079652" indent="-1015931" algn="l" defTabSz="2031860" rtl="0" eaLnBrk="1" latinLnBrk="0" hangingPunct="1">
        <a:spcBef>
          <a:spcPct val="20000"/>
        </a:spcBef>
        <a:buFont typeface="Arial"/>
        <a:buChar char="•"/>
        <a:defRPr sz="4407" kern="1200">
          <a:solidFill>
            <a:schemeClr val="tx1"/>
          </a:solidFill>
          <a:latin typeface="+mn-lt"/>
          <a:ea typeface="+mn-ea"/>
          <a:cs typeface="+mn-cs"/>
        </a:defRPr>
      </a:lvl3pPr>
      <a:lvl4pPr marL="7111512" indent="-1015931" algn="l" defTabSz="2031860" rtl="0" eaLnBrk="1" latinLnBrk="0" hangingPunct="1">
        <a:spcBef>
          <a:spcPct val="20000"/>
        </a:spcBef>
        <a:buFont typeface="Arial"/>
        <a:buChar char="–"/>
        <a:defRPr sz="4407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9143372" indent="-1015931" algn="l" defTabSz="2031860" rtl="0" eaLnBrk="1" latinLnBrk="0" hangingPunct="1">
        <a:spcBef>
          <a:spcPct val="20000"/>
        </a:spcBef>
        <a:buFont typeface="Arial"/>
        <a:buChar char="»"/>
        <a:defRPr sz="2722" kern="1200">
          <a:solidFill>
            <a:schemeClr val="tx1"/>
          </a:solidFill>
          <a:latin typeface="+mn-lt"/>
          <a:ea typeface="+mn-ea"/>
          <a:cs typeface="+mn-cs"/>
        </a:defRPr>
      </a:lvl5pPr>
      <a:lvl6pPr marL="11175232" indent="-1015931" algn="l" defTabSz="2031860" rtl="0" eaLnBrk="1" latinLnBrk="0" hangingPunct="1">
        <a:spcBef>
          <a:spcPct val="20000"/>
        </a:spcBef>
        <a:buFont typeface="Arial"/>
        <a:buChar char="•"/>
        <a:defRPr sz="8944" kern="1200">
          <a:solidFill>
            <a:schemeClr val="tx1"/>
          </a:solidFill>
          <a:latin typeface="+mn-lt"/>
          <a:ea typeface="+mn-ea"/>
          <a:cs typeface="+mn-cs"/>
        </a:defRPr>
      </a:lvl6pPr>
      <a:lvl7pPr marL="13207092" indent="-1015931" algn="l" defTabSz="2031860" rtl="0" eaLnBrk="1" latinLnBrk="0" hangingPunct="1">
        <a:spcBef>
          <a:spcPct val="20000"/>
        </a:spcBef>
        <a:buFont typeface="Arial"/>
        <a:buChar char="•"/>
        <a:defRPr sz="8944" kern="1200">
          <a:solidFill>
            <a:schemeClr val="tx1"/>
          </a:solidFill>
          <a:latin typeface="+mn-lt"/>
          <a:ea typeface="+mn-ea"/>
          <a:cs typeface="+mn-cs"/>
        </a:defRPr>
      </a:lvl7pPr>
      <a:lvl8pPr marL="15238954" indent="-1015931" algn="l" defTabSz="2031860" rtl="0" eaLnBrk="1" latinLnBrk="0" hangingPunct="1">
        <a:spcBef>
          <a:spcPct val="20000"/>
        </a:spcBef>
        <a:buFont typeface="Arial"/>
        <a:buChar char="•"/>
        <a:defRPr sz="8944" kern="1200">
          <a:solidFill>
            <a:schemeClr val="tx1"/>
          </a:solidFill>
          <a:latin typeface="+mn-lt"/>
          <a:ea typeface="+mn-ea"/>
          <a:cs typeface="+mn-cs"/>
        </a:defRPr>
      </a:lvl8pPr>
      <a:lvl9pPr marL="17270814" indent="-1015931" algn="l" defTabSz="2031860" rtl="0" eaLnBrk="1" latinLnBrk="0" hangingPunct="1">
        <a:spcBef>
          <a:spcPct val="20000"/>
        </a:spcBef>
        <a:buFont typeface="Arial"/>
        <a:buChar char="•"/>
        <a:defRPr sz="89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31860" rtl="0" eaLnBrk="1" latinLnBrk="0" hangingPunct="1">
        <a:defRPr sz="8036" kern="1200">
          <a:solidFill>
            <a:schemeClr val="tx1"/>
          </a:solidFill>
          <a:latin typeface="+mn-lt"/>
          <a:ea typeface="+mn-ea"/>
          <a:cs typeface="+mn-cs"/>
        </a:defRPr>
      </a:lvl1pPr>
      <a:lvl2pPr marL="2031860" algn="l" defTabSz="2031860" rtl="0" eaLnBrk="1" latinLnBrk="0" hangingPunct="1">
        <a:defRPr sz="8036" kern="1200">
          <a:solidFill>
            <a:schemeClr val="tx1"/>
          </a:solidFill>
          <a:latin typeface="+mn-lt"/>
          <a:ea typeface="+mn-ea"/>
          <a:cs typeface="+mn-cs"/>
        </a:defRPr>
      </a:lvl2pPr>
      <a:lvl3pPr marL="4063720" algn="l" defTabSz="2031860" rtl="0" eaLnBrk="1" latinLnBrk="0" hangingPunct="1">
        <a:defRPr sz="8036" kern="1200">
          <a:solidFill>
            <a:schemeClr val="tx1"/>
          </a:solidFill>
          <a:latin typeface="+mn-lt"/>
          <a:ea typeface="+mn-ea"/>
          <a:cs typeface="+mn-cs"/>
        </a:defRPr>
      </a:lvl3pPr>
      <a:lvl4pPr marL="6095582" algn="l" defTabSz="2031860" rtl="0" eaLnBrk="1" latinLnBrk="0" hangingPunct="1">
        <a:defRPr sz="8036" kern="1200">
          <a:solidFill>
            <a:schemeClr val="tx1"/>
          </a:solidFill>
          <a:latin typeface="+mn-lt"/>
          <a:ea typeface="+mn-ea"/>
          <a:cs typeface="+mn-cs"/>
        </a:defRPr>
      </a:lvl4pPr>
      <a:lvl5pPr marL="8127442" algn="l" defTabSz="2031860" rtl="0" eaLnBrk="1" latinLnBrk="0" hangingPunct="1">
        <a:defRPr sz="8036" kern="1200">
          <a:solidFill>
            <a:schemeClr val="tx1"/>
          </a:solidFill>
          <a:latin typeface="+mn-lt"/>
          <a:ea typeface="+mn-ea"/>
          <a:cs typeface="+mn-cs"/>
        </a:defRPr>
      </a:lvl5pPr>
      <a:lvl6pPr marL="10159302" algn="l" defTabSz="2031860" rtl="0" eaLnBrk="1" latinLnBrk="0" hangingPunct="1">
        <a:defRPr sz="8036" kern="1200">
          <a:solidFill>
            <a:schemeClr val="tx1"/>
          </a:solidFill>
          <a:latin typeface="+mn-lt"/>
          <a:ea typeface="+mn-ea"/>
          <a:cs typeface="+mn-cs"/>
        </a:defRPr>
      </a:lvl6pPr>
      <a:lvl7pPr marL="12191162" algn="l" defTabSz="2031860" rtl="0" eaLnBrk="1" latinLnBrk="0" hangingPunct="1">
        <a:defRPr sz="8036" kern="1200">
          <a:solidFill>
            <a:schemeClr val="tx1"/>
          </a:solidFill>
          <a:latin typeface="+mn-lt"/>
          <a:ea typeface="+mn-ea"/>
          <a:cs typeface="+mn-cs"/>
        </a:defRPr>
      </a:lvl7pPr>
      <a:lvl8pPr marL="14223023" algn="l" defTabSz="2031860" rtl="0" eaLnBrk="1" latinLnBrk="0" hangingPunct="1">
        <a:defRPr sz="8036" kern="1200">
          <a:solidFill>
            <a:schemeClr val="tx1"/>
          </a:solidFill>
          <a:latin typeface="+mn-lt"/>
          <a:ea typeface="+mn-ea"/>
          <a:cs typeface="+mn-cs"/>
        </a:defRPr>
      </a:lvl8pPr>
      <a:lvl9pPr marL="16254884" algn="l" defTabSz="2031860" rtl="0" eaLnBrk="1" latinLnBrk="0" hangingPunct="1">
        <a:defRPr sz="803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image" Target="../media/image1.png"/><Relationship Id="rId7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.xml"/><Relationship Id="rId5" Type="http://schemas.openxmlformats.org/officeDocument/2006/relationships/image" Target="../media/image3.png"/><Relationship Id="rId10" Type="http://schemas.microsoft.com/office/2007/relationships/hdphoto" Target="../media/hdphoto1.wdp"/><Relationship Id="rId4" Type="http://schemas.openxmlformats.org/officeDocument/2006/relationships/image" Target="../media/image2.pn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>
            <a:spLocks/>
          </p:cNvSpPr>
          <p:nvPr/>
        </p:nvSpPr>
        <p:spPr>
          <a:xfrm>
            <a:off x="2" y="-306"/>
            <a:ext cx="32003999" cy="1298486"/>
          </a:xfrm>
          <a:prstGeom prst="rect">
            <a:avLst/>
          </a:prstGeom>
          <a:solidFill>
            <a:srgbClr val="A3A3A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pPr algn="ctr"/>
            <a:r>
              <a:rPr lang="en-US" sz="4600" b="1" spc="97" dirty="0">
                <a:latin typeface="Arial"/>
                <a:cs typeface="Arial"/>
              </a:rPr>
              <a:t>Department of Animal Sciences</a:t>
            </a:r>
          </a:p>
        </p:txBody>
      </p:sp>
      <p:sp>
        <p:nvSpPr>
          <p:cNvPr id="7" name="object 6"/>
          <p:cNvSpPr/>
          <p:nvPr/>
        </p:nvSpPr>
        <p:spPr>
          <a:xfrm>
            <a:off x="0" y="39415816"/>
            <a:ext cx="32004000" cy="1731371"/>
          </a:xfrm>
          <a:custGeom>
            <a:avLst/>
            <a:gdLst/>
            <a:ahLst/>
            <a:cxnLst/>
            <a:rect l="l" t="t" r="r" b="b"/>
            <a:pathLst>
              <a:path w="19266428" h="1317369">
                <a:moveTo>
                  <a:pt x="0" y="1317369"/>
                </a:moveTo>
                <a:lnTo>
                  <a:pt x="19266428" y="1317369"/>
                </a:lnTo>
                <a:lnTo>
                  <a:pt x="19266428" y="0"/>
                </a:lnTo>
                <a:lnTo>
                  <a:pt x="0" y="0"/>
                </a:lnTo>
                <a:lnTo>
                  <a:pt x="0" y="1317369"/>
                </a:lnTo>
                <a:close/>
              </a:path>
            </a:pathLst>
          </a:custGeom>
          <a:solidFill>
            <a:srgbClr val="A3A3A3"/>
          </a:solidFill>
        </p:spPr>
        <p:txBody>
          <a:bodyPr wrap="square" lIns="0" tIns="0" rIns="0" bIns="0" rtlCol="0">
            <a:spAutoFit/>
          </a:bodyPr>
          <a:lstStyle/>
          <a:p>
            <a:endParaRPr sz="11251"/>
          </a:p>
        </p:txBody>
      </p:sp>
      <p:sp>
        <p:nvSpPr>
          <p:cNvPr id="13" name="object 18"/>
          <p:cNvSpPr/>
          <p:nvPr/>
        </p:nvSpPr>
        <p:spPr>
          <a:xfrm>
            <a:off x="580850" y="5733206"/>
            <a:ext cx="30906720" cy="1731371"/>
          </a:xfrm>
          <a:custGeom>
            <a:avLst/>
            <a:gdLst/>
            <a:ahLst/>
            <a:cxnLst/>
            <a:rect l="l" t="t" r="r" b="b"/>
            <a:pathLst>
              <a:path w="18149533">
                <a:moveTo>
                  <a:pt x="0" y="0"/>
                </a:moveTo>
                <a:lnTo>
                  <a:pt x="18149533" y="0"/>
                </a:lnTo>
              </a:path>
            </a:pathLst>
          </a:custGeom>
          <a:ln w="76200">
            <a:solidFill>
              <a:srgbClr val="BB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 sz="11251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119" y="39436796"/>
            <a:ext cx="8354631" cy="1726363"/>
          </a:xfrm>
          <a:prstGeom prst="rect">
            <a:avLst/>
          </a:prstGeom>
        </p:spPr>
      </p:pic>
      <p:sp>
        <p:nvSpPr>
          <p:cNvPr id="68" name="object 3">
            <a:extLst>
              <a:ext uri="{FF2B5EF4-FFF2-40B4-BE49-F238E27FC236}">
                <a16:creationId xmlns:a16="http://schemas.microsoft.com/office/drawing/2014/main" id="{7FDBA85A-27B8-4C4F-A2E2-83618EB8CFA1}"/>
              </a:ext>
            </a:extLst>
          </p:cNvPr>
          <p:cNvSpPr txBox="1"/>
          <p:nvPr/>
        </p:nvSpPr>
        <p:spPr>
          <a:xfrm>
            <a:off x="528649" y="6377368"/>
            <a:ext cx="14921378" cy="105539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966"/>
            <a:r>
              <a:rPr sz="4400" b="1" spc="-7" dirty="0">
                <a:solidFill>
                  <a:srgbClr val="231F20"/>
                </a:solidFill>
                <a:latin typeface="Arial"/>
                <a:cs typeface="Arial"/>
              </a:rPr>
              <a:t>I</a:t>
            </a:r>
            <a:r>
              <a:rPr sz="4400" b="1" spc="-43" dirty="0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sz="4400" b="1" spc="-35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4400" b="1" spc="-63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4400" b="1" spc="-15" dirty="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sz="4400" b="1" spc="-35" dirty="0">
                <a:solidFill>
                  <a:srgbClr val="231F20"/>
                </a:solidFill>
                <a:latin typeface="Arial"/>
                <a:cs typeface="Arial"/>
              </a:rPr>
              <a:t>DUC</a:t>
            </a:r>
            <a:r>
              <a:rPr sz="4400" b="1" spc="-28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4400" b="1" spc="-7" dirty="0">
                <a:solidFill>
                  <a:srgbClr val="231F20"/>
                </a:solidFill>
                <a:latin typeface="Arial"/>
                <a:cs typeface="Arial"/>
              </a:rPr>
              <a:t>I</a:t>
            </a:r>
            <a:r>
              <a:rPr sz="4400" b="1" spc="-15" dirty="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sz="4400" b="1" dirty="0">
                <a:solidFill>
                  <a:srgbClr val="231F20"/>
                </a:solidFill>
                <a:latin typeface="Arial"/>
                <a:cs typeface="Arial"/>
              </a:rPr>
              <a:t>N</a:t>
            </a:r>
            <a:endParaRPr lang="en-US" sz="4400" b="1" dirty="0">
              <a:solidFill>
                <a:srgbClr val="231F20"/>
              </a:solidFill>
              <a:latin typeface="Arial"/>
              <a:cs typeface="Arial"/>
            </a:endParaRPr>
          </a:p>
          <a:p>
            <a:pPr marL="17966"/>
            <a:endParaRPr sz="1600" b="1" dirty="0">
              <a:latin typeface="Arial"/>
              <a:cs typeface="Arial"/>
            </a:endParaRPr>
          </a:p>
          <a:p>
            <a:pPr marL="474040" marR="8421" indent="-457200">
              <a:lnSpc>
                <a:spcPct val="102000"/>
              </a:lnSpc>
              <a:spcBef>
                <a:spcPts val="325"/>
              </a:spcBef>
              <a:buFont typeface="Wingdings" panose="05000000000000000000" pitchFamily="2" charset="2"/>
              <a:buChar char="Ø"/>
            </a:pPr>
            <a:r>
              <a:rPr lang="en-US" sz="3200" dirty="0"/>
              <a:t>Conceptus growth, elongation, survival and attachment are affected by the coordinated decrease in progesterone concentrations and increase in estradiol concentrations during proestrus.</a:t>
            </a:r>
          </a:p>
          <a:p>
            <a:pPr marL="474040" marR="8421" indent="-457200">
              <a:lnSpc>
                <a:spcPct val="102000"/>
              </a:lnSpc>
              <a:spcBef>
                <a:spcPts val="325"/>
              </a:spcBef>
              <a:buFont typeface="Wingdings" panose="05000000000000000000" pitchFamily="2" charset="2"/>
              <a:buChar char="Ø"/>
            </a:pPr>
            <a:endParaRPr lang="en-US" sz="1100" kern="0" dirty="0">
              <a:ea typeface="ＭＳ Ｐゴシック" pitchFamily="-108" charset="-128"/>
            </a:endParaRPr>
          </a:p>
          <a:p>
            <a:pPr marL="474040" marR="8421" indent="-457200">
              <a:lnSpc>
                <a:spcPct val="102000"/>
              </a:lnSpc>
              <a:spcBef>
                <a:spcPts val="325"/>
              </a:spcBef>
              <a:buFont typeface="Wingdings" panose="05000000000000000000" pitchFamily="2" charset="2"/>
              <a:buChar char="Ø"/>
            </a:pPr>
            <a:r>
              <a:rPr lang="en-US" sz="3200" kern="0" dirty="0">
                <a:ea typeface="ＭＳ Ｐゴシック" pitchFamily="-108" charset="-128"/>
              </a:rPr>
              <a:t>Absence of sufficient estradiol during proestrus results in increased pregnancy loss specifically between the time of maternal recognition and day 30 of pregnancy.</a:t>
            </a:r>
          </a:p>
          <a:p>
            <a:pPr marL="474040" marR="8421" indent="-457200">
              <a:lnSpc>
                <a:spcPct val="102000"/>
              </a:lnSpc>
              <a:spcBef>
                <a:spcPts val="325"/>
              </a:spcBef>
              <a:buFont typeface="Wingdings" panose="05000000000000000000" pitchFamily="2" charset="2"/>
              <a:buChar char="Ø"/>
            </a:pPr>
            <a:endParaRPr lang="en-US" sz="1100" kern="0" dirty="0">
              <a:ea typeface="ＭＳ Ｐゴシック" pitchFamily="-108" charset="-128"/>
            </a:endParaRPr>
          </a:p>
          <a:p>
            <a:pPr marL="474040" marR="8421" indent="-457200">
              <a:lnSpc>
                <a:spcPct val="102000"/>
              </a:lnSpc>
              <a:spcBef>
                <a:spcPts val="325"/>
              </a:spcBef>
              <a:buFont typeface="Wingdings" panose="05000000000000000000" pitchFamily="2" charset="2"/>
              <a:buChar char="Ø"/>
            </a:pPr>
            <a:r>
              <a:rPr lang="en-US" sz="3200" kern="0" dirty="0">
                <a:ea typeface="ＭＳ Ｐゴシック" pitchFamily="-108" charset="-128"/>
              </a:rPr>
              <a:t>Estrous expression between time of progesterone withdrawal and fixed time AI (FTAI) improves pregnancies per AI (P/AI) by 27% in both GnRH and estradiol-based synchronization programs in beef cattle. </a:t>
            </a:r>
          </a:p>
          <a:p>
            <a:pPr marL="474040" marR="8421" indent="-457200">
              <a:lnSpc>
                <a:spcPct val="102000"/>
              </a:lnSpc>
              <a:spcBef>
                <a:spcPts val="325"/>
              </a:spcBef>
              <a:buFont typeface="Wingdings" panose="05000000000000000000" pitchFamily="2" charset="2"/>
              <a:buChar char="Ø"/>
            </a:pPr>
            <a:endParaRPr lang="en-US" sz="1100" kern="0" dirty="0">
              <a:ea typeface="ＭＳ Ｐゴシック" pitchFamily="-108" charset="-128"/>
            </a:endParaRPr>
          </a:p>
          <a:p>
            <a:pPr marL="474040" marR="8421" indent="-457200">
              <a:lnSpc>
                <a:spcPct val="102000"/>
              </a:lnSpc>
              <a:spcBef>
                <a:spcPts val="325"/>
              </a:spcBef>
              <a:buFont typeface="Wingdings" panose="05000000000000000000" pitchFamily="2" charset="2"/>
              <a:buChar char="Ø"/>
            </a:pPr>
            <a:r>
              <a:rPr lang="en-US" sz="3200" kern="0" dirty="0">
                <a:ea typeface="ＭＳ Ｐゴシック" pitchFamily="-108" charset="-128"/>
              </a:rPr>
              <a:t>As a result, cattle that do not express behavioral estrus after progesterone withdrawal present a challenge to the efficiency of FTAI programs. </a:t>
            </a:r>
          </a:p>
          <a:p>
            <a:pPr marL="474040" marR="8421" indent="-457200">
              <a:lnSpc>
                <a:spcPct val="102000"/>
              </a:lnSpc>
              <a:spcBef>
                <a:spcPts val="325"/>
              </a:spcBef>
              <a:buFont typeface="Wingdings" panose="05000000000000000000" pitchFamily="2" charset="2"/>
              <a:buChar char="Ø"/>
            </a:pPr>
            <a:endParaRPr lang="en-US" sz="1100" kern="0" dirty="0">
              <a:solidFill>
                <a:srgbClr val="000000"/>
              </a:solidFill>
              <a:ea typeface="ＭＳ Ｐゴシック" pitchFamily="-108" charset="-128"/>
            </a:endParaRPr>
          </a:p>
          <a:p>
            <a:pPr marL="16840" marR="8421">
              <a:lnSpc>
                <a:spcPct val="102000"/>
              </a:lnSpc>
              <a:spcBef>
                <a:spcPts val="325"/>
              </a:spcBef>
            </a:pPr>
            <a:endParaRPr lang="en-US" sz="2400" spc="7" dirty="0">
              <a:solidFill>
                <a:srgbClr val="231F20"/>
              </a:solidFill>
              <a:cs typeface="Arial"/>
            </a:endParaRPr>
          </a:p>
          <a:p>
            <a:pPr marL="12935">
              <a:lnSpc>
                <a:spcPct val="110000"/>
              </a:lnSpc>
            </a:pPr>
            <a:r>
              <a:rPr lang="en-US" sz="4400" b="1" dirty="0">
                <a:cs typeface="Arial"/>
              </a:rPr>
              <a:t>OBJECTIVES</a:t>
            </a:r>
          </a:p>
          <a:p>
            <a:pPr defTabSz="782811">
              <a:spcAft>
                <a:spcPts val="259"/>
              </a:spcAft>
              <a:defRPr/>
            </a:pPr>
            <a:endParaRPr lang="en-US" sz="1600" b="1" dirty="0">
              <a:cs typeface="Arial"/>
            </a:endParaRPr>
          </a:p>
          <a:p>
            <a:pPr algn="just" defTabSz="782811">
              <a:spcAft>
                <a:spcPts val="259"/>
              </a:spcAft>
              <a:defRPr/>
            </a:pPr>
            <a:r>
              <a:rPr lang="en-US" sz="1600" b="1" dirty="0">
                <a:cs typeface="Arial"/>
              </a:rPr>
              <a:t>	</a:t>
            </a:r>
            <a:r>
              <a:rPr lang="en-US" sz="3600" dirty="0"/>
              <a:t>The present study was designed to test the hypothesis that administration of GnRH at the time of AI in heifers that do not express estrus can improve fertility. </a:t>
            </a:r>
            <a:endParaRPr lang="en-US" sz="3200" dirty="0"/>
          </a:p>
        </p:txBody>
      </p:sp>
      <p:sp>
        <p:nvSpPr>
          <p:cNvPr id="72" name="object 23">
            <a:extLst>
              <a:ext uri="{FF2B5EF4-FFF2-40B4-BE49-F238E27FC236}">
                <a16:creationId xmlns:a16="http://schemas.microsoft.com/office/drawing/2014/main" id="{55C3C545-114E-C64E-90A7-9B71A99C61B9}"/>
              </a:ext>
            </a:extLst>
          </p:cNvPr>
          <p:cNvSpPr txBox="1"/>
          <p:nvPr/>
        </p:nvSpPr>
        <p:spPr>
          <a:xfrm>
            <a:off x="528640" y="17110671"/>
            <a:ext cx="14921377" cy="164714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966"/>
            <a:r>
              <a:rPr sz="4400" b="1" spc="-7" dirty="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sz="4400" b="1" spc="-20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4400" b="1" spc="-35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4400" b="1" spc="-20" dirty="0">
                <a:solidFill>
                  <a:srgbClr val="231F20"/>
                </a:solidFill>
                <a:latin typeface="Arial"/>
                <a:cs typeface="Arial"/>
              </a:rPr>
              <a:t>H</a:t>
            </a:r>
            <a:r>
              <a:rPr sz="4400" b="1" spc="-15" dirty="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sz="4400" b="1" spc="-35" dirty="0">
                <a:solidFill>
                  <a:srgbClr val="231F20"/>
                </a:solidFill>
                <a:latin typeface="Arial"/>
                <a:cs typeface="Arial"/>
              </a:rPr>
              <a:t>DS</a:t>
            </a:r>
            <a:endParaRPr sz="4400" dirty="0">
              <a:latin typeface="Arial"/>
              <a:cs typeface="Arial"/>
            </a:endParaRPr>
          </a:p>
          <a:p>
            <a:pPr>
              <a:lnSpc>
                <a:spcPts val="1839"/>
              </a:lnSpc>
              <a:spcBef>
                <a:spcPts val="30"/>
              </a:spcBef>
            </a:pPr>
            <a:endParaRPr lang="en-US" sz="2800" dirty="0"/>
          </a:p>
          <a:p>
            <a:pPr>
              <a:lnSpc>
                <a:spcPts val="1839"/>
              </a:lnSpc>
              <a:spcBef>
                <a:spcPts val="30"/>
              </a:spcBef>
            </a:pPr>
            <a:endParaRPr sz="2800" dirty="0"/>
          </a:p>
          <a:p>
            <a:r>
              <a:rPr lang="en-US" sz="3200" spc="-6" dirty="0">
                <a:cs typeface="Arial"/>
              </a:rPr>
              <a:t>Two-year old Angus heifers (n = 1032) with a body condition score between 2.75 and 3.5 at two locations in Argentina were submitted to a fixed time artificial insemination (FTAI) treatment regimen as depicted in Figure 1. </a:t>
            </a:r>
          </a:p>
          <a:p>
            <a:endParaRPr lang="en-US" sz="1800" spc="-6" dirty="0">
              <a:cs typeface="Arial"/>
            </a:endParaRPr>
          </a:p>
          <a:p>
            <a:pPr marL="474040" marR="8421" indent="-457200">
              <a:lnSpc>
                <a:spcPct val="102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3200" spc="-14" dirty="0">
                <a:cs typeface="Arial"/>
              </a:rPr>
              <a:t>On Day 0 (Day of study initiation), heifers received an intravaginal device containing 0.5 g of P4 (</a:t>
            </a:r>
            <a:r>
              <a:rPr lang="en-US" sz="3200" spc="-14" dirty="0" err="1">
                <a:cs typeface="Arial"/>
              </a:rPr>
              <a:t>Cronipres</a:t>
            </a:r>
            <a:r>
              <a:rPr lang="en-US" sz="3200" spc="-14" dirty="0">
                <a:cs typeface="Arial"/>
              </a:rPr>
              <a:t>, Biogenesis </a:t>
            </a:r>
            <a:r>
              <a:rPr lang="en-US" sz="3200" spc="-14" dirty="0" err="1">
                <a:cs typeface="Arial"/>
              </a:rPr>
              <a:t>Bagó</a:t>
            </a:r>
            <a:r>
              <a:rPr lang="en-US" sz="3200" spc="-14" dirty="0">
                <a:cs typeface="Arial"/>
              </a:rPr>
              <a:t>, Argentina) and administration of 2 mg of estradiol benzoate intramuscularly (EB, </a:t>
            </a:r>
            <a:r>
              <a:rPr lang="en-US" sz="3200" spc="-14" dirty="0" err="1">
                <a:cs typeface="Arial"/>
              </a:rPr>
              <a:t>Bioestrogen</a:t>
            </a:r>
            <a:r>
              <a:rPr lang="en-US" sz="3200" spc="-14" dirty="0">
                <a:cs typeface="Arial"/>
              </a:rPr>
              <a:t>®, Biogenesis </a:t>
            </a:r>
            <a:r>
              <a:rPr lang="en-US" sz="3200" spc="-14" dirty="0" err="1">
                <a:cs typeface="Arial"/>
              </a:rPr>
              <a:t>Bagó</a:t>
            </a:r>
            <a:r>
              <a:rPr lang="en-US" sz="3200" spc="-14" dirty="0">
                <a:cs typeface="Arial"/>
              </a:rPr>
              <a:t>, Argentina). </a:t>
            </a:r>
          </a:p>
          <a:p>
            <a:pPr marL="474040" marR="8421" indent="-457200">
              <a:lnSpc>
                <a:spcPct val="102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en-US" sz="1600" spc="-14" dirty="0">
              <a:cs typeface="Arial"/>
            </a:endParaRPr>
          </a:p>
          <a:p>
            <a:pPr marL="474040" marR="8421" indent="-457200">
              <a:lnSpc>
                <a:spcPct val="102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3200" spc="-14" dirty="0">
                <a:cs typeface="Arial"/>
              </a:rPr>
              <a:t>On Day 8, progesterone devices were removed, and heifers were administered 150 µg of d-</a:t>
            </a:r>
            <a:r>
              <a:rPr lang="en-US" sz="3200" spc="-14" dirty="0" err="1">
                <a:cs typeface="Arial"/>
              </a:rPr>
              <a:t>cloprostenol</a:t>
            </a:r>
            <a:r>
              <a:rPr lang="en-US" sz="3200" spc="-14" dirty="0">
                <a:cs typeface="Arial"/>
              </a:rPr>
              <a:t> intramuscularly (PGF, </a:t>
            </a:r>
            <a:r>
              <a:rPr lang="en-US" sz="3200" spc="-14" dirty="0" err="1">
                <a:cs typeface="Arial"/>
              </a:rPr>
              <a:t>Enzaprost</a:t>
            </a:r>
            <a:r>
              <a:rPr lang="en-US" sz="3200" spc="-14" dirty="0">
                <a:cs typeface="Arial"/>
              </a:rPr>
              <a:t> DC, Biogenesis </a:t>
            </a:r>
            <a:r>
              <a:rPr lang="en-US" sz="3200" spc="-14" dirty="0" err="1">
                <a:cs typeface="Arial"/>
              </a:rPr>
              <a:t>Bagó</a:t>
            </a:r>
            <a:r>
              <a:rPr lang="en-US" sz="3200" spc="-14" dirty="0">
                <a:cs typeface="Arial"/>
              </a:rPr>
              <a:t>, Argentina), 0.5 mg of </a:t>
            </a:r>
            <a:r>
              <a:rPr lang="en-US" sz="3200" spc="-14" dirty="0" err="1">
                <a:cs typeface="Arial"/>
              </a:rPr>
              <a:t>oestradiol</a:t>
            </a:r>
            <a:r>
              <a:rPr lang="en-US" sz="3200" spc="-14" dirty="0">
                <a:cs typeface="Arial"/>
              </a:rPr>
              <a:t> </a:t>
            </a:r>
            <a:r>
              <a:rPr lang="en-US" sz="3200" spc="-14" dirty="0" err="1">
                <a:cs typeface="Arial"/>
              </a:rPr>
              <a:t>cipionate</a:t>
            </a:r>
            <a:r>
              <a:rPr lang="en-US" sz="3200" spc="-14" dirty="0">
                <a:cs typeface="Arial"/>
              </a:rPr>
              <a:t> intramuscularly (ECP, </a:t>
            </a:r>
            <a:r>
              <a:rPr lang="en-US" sz="3200" spc="-14" dirty="0" err="1">
                <a:cs typeface="Arial"/>
              </a:rPr>
              <a:t>Croni-Cip</a:t>
            </a:r>
            <a:r>
              <a:rPr lang="en-US" sz="3200" spc="-14" dirty="0">
                <a:cs typeface="Arial"/>
              </a:rPr>
              <a:t>, Biogenesis </a:t>
            </a:r>
            <a:r>
              <a:rPr lang="en-US" sz="3200" spc="-14" dirty="0" err="1">
                <a:cs typeface="Arial"/>
              </a:rPr>
              <a:t>Bagó</a:t>
            </a:r>
            <a:r>
              <a:rPr lang="en-US" sz="3200" spc="-14" dirty="0">
                <a:cs typeface="Arial"/>
              </a:rPr>
              <a:t>, Argentina), and an estrous detection patch applied to the tail head (</a:t>
            </a:r>
            <a:r>
              <a:rPr lang="en-US" sz="3200" spc="-14" dirty="0" err="1">
                <a:cs typeface="Arial"/>
              </a:rPr>
              <a:t>Estrotect</a:t>
            </a:r>
            <a:r>
              <a:rPr lang="en-US" sz="3200" spc="-14" dirty="0">
                <a:cs typeface="Arial"/>
              </a:rPr>
              <a:t>, Rockway Inc.). </a:t>
            </a:r>
          </a:p>
          <a:p>
            <a:pPr marL="474040" marR="8421" indent="-457200">
              <a:lnSpc>
                <a:spcPct val="102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en-US" sz="1600" spc="-14" dirty="0">
              <a:cs typeface="Arial"/>
            </a:endParaRPr>
          </a:p>
          <a:p>
            <a:pPr marL="474040" marR="8421" indent="-457200">
              <a:lnSpc>
                <a:spcPct val="102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3200" spc="-14" dirty="0">
                <a:cs typeface="Arial"/>
              </a:rPr>
              <a:t>On Day 10, artificial insemination was performed in all heifers 50 to 54 h after device removal. </a:t>
            </a:r>
          </a:p>
          <a:p>
            <a:pPr marL="474040" marR="8421" indent="-457200">
              <a:lnSpc>
                <a:spcPct val="102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en-US" sz="1600" spc="-14" dirty="0">
              <a:cs typeface="Arial"/>
            </a:endParaRPr>
          </a:p>
          <a:p>
            <a:pPr marL="474040" marR="8421" indent="-457200">
              <a:lnSpc>
                <a:spcPct val="102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3200" spc="-14" dirty="0">
                <a:cs typeface="Arial"/>
              </a:rPr>
              <a:t>At the time of AI, estrous expression was determined by evaluation of the detection patches, and heifers without activated were randomized to receive 100 µg of gonadorelin acetate intramuscularly (</a:t>
            </a:r>
            <a:r>
              <a:rPr lang="en-US" sz="3200" spc="-14" dirty="0" err="1">
                <a:cs typeface="Arial"/>
              </a:rPr>
              <a:t>Gonasyn</a:t>
            </a:r>
            <a:r>
              <a:rPr lang="en-US" sz="3200" spc="-14" dirty="0">
                <a:cs typeface="Arial"/>
              </a:rPr>
              <a:t>, </a:t>
            </a:r>
            <a:r>
              <a:rPr lang="en-US" sz="3200" spc="-14" dirty="0" err="1">
                <a:cs typeface="Arial"/>
              </a:rPr>
              <a:t>Syntex</a:t>
            </a:r>
            <a:r>
              <a:rPr lang="en-US" sz="3200" spc="-14" dirty="0">
                <a:cs typeface="Arial"/>
              </a:rPr>
              <a:t> S.A.; n = 158) concurrent with AI or remain as untreated controls group (n = 151). </a:t>
            </a:r>
          </a:p>
          <a:p>
            <a:pPr marL="474040" marR="8421" indent="-457200">
              <a:lnSpc>
                <a:spcPct val="102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en-US" sz="1600" spc="-14" dirty="0">
              <a:cs typeface="Arial"/>
            </a:endParaRPr>
          </a:p>
          <a:p>
            <a:pPr marL="474040" marR="8421" indent="-457200">
              <a:lnSpc>
                <a:spcPct val="102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3200" spc="-14" dirty="0">
                <a:cs typeface="Arial"/>
              </a:rPr>
              <a:t>Pregnancy was determined using </a:t>
            </a:r>
            <a:r>
              <a:rPr lang="en-US" sz="3200" spc="-27" dirty="0">
                <a:cs typeface="Arial"/>
              </a:rPr>
              <a:t>B-mode transrectal</a:t>
            </a:r>
            <a:r>
              <a:rPr lang="en-US" sz="3200" spc="-14" dirty="0">
                <a:cs typeface="Arial"/>
              </a:rPr>
              <a:t> ultrasonography at days 38 or 39 and again at 111 days (range 104 -118) after AI. </a:t>
            </a:r>
          </a:p>
          <a:p>
            <a:pPr marL="474040" marR="8421" indent="-457200">
              <a:lnSpc>
                <a:spcPct val="102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en-US" sz="1600" spc="-14" dirty="0">
              <a:cs typeface="Arial"/>
            </a:endParaRPr>
          </a:p>
          <a:p>
            <a:pPr marL="474040" marR="8421" indent="-457200">
              <a:lnSpc>
                <a:spcPct val="102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3200" spc="-14" dirty="0">
                <a:cs typeface="Arial"/>
              </a:rPr>
              <a:t>Differences in fertility between treatment groups were evaluated by using generalized linear mixed models using the </a:t>
            </a:r>
            <a:r>
              <a:rPr lang="en-US" sz="3200" spc="-14" dirty="0" err="1">
                <a:cs typeface="Arial"/>
              </a:rPr>
              <a:t>Glimmix</a:t>
            </a:r>
            <a:r>
              <a:rPr lang="en-US" sz="3200" spc="-14" dirty="0">
                <a:cs typeface="Arial"/>
              </a:rPr>
              <a:t> procedure (SAS, version 9.4).</a:t>
            </a:r>
          </a:p>
          <a:p>
            <a:pPr marL="16840" marR="8421">
              <a:lnSpc>
                <a:spcPct val="102000"/>
              </a:lnSpc>
              <a:spcBef>
                <a:spcPts val="1000"/>
              </a:spcBef>
            </a:pPr>
            <a:endParaRPr lang="en-US" sz="1600" spc="-14" dirty="0">
              <a:cs typeface="Arial"/>
            </a:endParaRPr>
          </a:p>
        </p:txBody>
      </p:sp>
      <p:sp>
        <p:nvSpPr>
          <p:cNvPr id="76" name="object 25">
            <a:extLst>
              <a:ext uri="{FF2B5EF4-FFF2-40B4-BE49-F238E27FC236}">
                <a16:creationId xmlns:a16="http://schemas.microsoft.com/office/drawing/2014/main" id="{3C132115-D43F-EC42-8195-7C01B93C71F5}"/>
              </a:ext>
            </a:extLst>
          </p:cNvPr>
          <p:cNvSpPr txBox="1"/>
          <p:nvPr/>
        </p:nvSpPr>
        <p:spPr>
          <a:xfrm>
            <a:off x="16342607" y="6366244"/>
            <a:ext cx="15102593" cy="43271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966"/>
            <a:r>
              <a:rPr sz="4400" b="1" spc="-15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4400" b="1" spc="-50" dirty="0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sz="4400" b="1" spc="-43" dirty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sz="4400" b="1" spc="-28" dirty="0">
                <a:solidFill>
                  <a:srgbClr val="231F20"/>
                </a:solidFill>
                <a:latin typeface="Arial"/>
                <a:cs typeface="Arial"/>
              </a:rPr>
              <a:t>U</a:t>
            </a:r>
            <a:r>
              <a:rPr sz="4400" b="1" spc="-233" dirty="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sz="4400" b="1" spc="-28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4400" b="1" dirty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endParaRPr sz="4400" dirty="0">
              <a:latin typeface="Arial"/>
              <a:cs typeface="Arial"/>
            </a:endParaRPr>
          </a:p>
          <a:p>
            <a:pPr marL="474040" marR="8421" indent="-457200">
              <a:lnSpc>
                <a:spcPct val="102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3200" spc="-14" dirty="0">
                <a:cs typeface="Arial"/>
              </a:rPr>
              <a:t>Percentage activated estrous detection patches between time of progesterone device removal and FTAI was 70.1% (723/1032). </a:t>
            </a:r>
          </a:p>
          <a:p>
            <a:pPr marL="474040" marR="8421" indent="-457200">
              <a:lnSpc>
                <a:spcPct val="102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en-US" sz="1600" spc="-14" dirty="0">
              <a:solidFill>
                <a:srgbClr val="231F20"/>
              </a:solidFill>
              <a:cs typeface="Arial"/>
            </a:endParaRPr>
          </a:p>
          <a:p>
            <a:pPr marL="17966" marR="8983">
              <a:lnSpc>
                <a:spcPct val="102600"/>
              </a:lnSpc>
              <a:spcBef>
                <a:spcPts val="578"/>
              </a:spcBef>
            </a:pPr>
            <a:endParaRPr lang="en-US" sz="3200" spc="7" dirty="0">
              <a:solidFill>
                <a:srgbClr val="231F20"/>
              </a:solidFill>
              <a:latin typeface="Arial"/>
              <a:cs typeface="Arial"/>
            </a:endParaRPr>
          </a:p>
          <a:p>
            <a:pPr marL="17966"/>
            <a:endParaRPr lang="en-US" sz="3200" b="1" spc="-20" dirty="0">
              <a:solidFill>
                <a:srgbClr val="4C4D4F"/>
              </a:solidFill>
              <a:cs typeface="Arial"/>
            </a:endParaRPr>
          </a:p>
          <a:p>
            <a:pPr marL="17966" marR="8983">
              <a:lnSpc>
                <a:spcPct val="102600"/>
              </a:lnSpc>
            </a:pPr>
            <a:endParaRPr lang="en-US" sz="3200" spc="7" dirty="0">
              <a:solidFill>
                <a:srgbClr val="231F20"/>
              </a:solidFill>
              <a:cs typeface="Arial"/>
            </a:endParaRPr>
          </a:p>
          <a:p>
            <a:pPr marL="17966"/>
            <a:endParaRPr lang="en-US" sz="3600" b="1" spc="-50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232D1DDB-E44C-6347-B6E2-5C58630B423E}"/>
              </a:ext>
            </a:extLst>
          </p:cNvPr>
          <p:cNvCxnSpPr/>
          <p:nvPr/>
        </p:nvCxnSpPr>
        <p:spPr>
          <a:xfrm>
            <a:off x="16002000" y="6518396"/>
            <a:ext cx="0" cy="3291840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161" b="8571"/>
          <a:stretch/>
        </p:blipFill>
        <p:spPr>
          <a:xfrm>
            <a:off x="1560556" y="-1"/>
            <a:ext cx="5070774" cy="129674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1" name="object 40"/>
          <p:cNvSpPr txBox="1"/>
          <p:nvPr/>
        </p:nvSpPr>
        <p:spPr>
          <a:xfrm>
            <a:off x="22040782" y="39472886"/>
            <a:ext cx="9404418" cy="1638910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7966"/>
            <a:r>
              <a:rPr lang="en-US" sz="3200" b="1" spc="-50" dirty="0">
                <a:solidFill>
                  <a:srgbClr val="231F20"/>
                </a:solidFill>
                <a:cs typeface="Arial"/>
              </a:rPr>
              <a:t>A</a:t>
            </a:r>
            <a:r>
              <a:rPr lang="en-US" sz="3200" b="1" spc="-15" dirty="0">
                <a:solidFill>
                  <a:srgbClr val="231F20"/>
                </a:solidFill>
                <a:cs typeface="Arial"/>
              </a:rPr>
              <a:t>C</a:t>
            </a:r>
            <a:r>
              <a:rPr lang="en-US" sz="3200" b="1" spc="15" dirty="0">
                <a:solidFill>
                  <a:srgbClr val="231F20"/>
                </a:solidFill>
                <a:cs typeface="Arial"/>
              </a:rPr>
              <a:t>K</a:t>
            </a:r>
            <a:r>
              <a:rPr lang="en-US" sz="3200" b="1" spc="7" dirty="0">
                <a:solidFill>
                  <a:srgbClr val="231F20"/>
                </a:solidFill>
                <a:cs typeface="Arial"/>
              </a:rPr>
              <a:t>N</a:t>
            </a:r>
            <a:r>
              <a:rPr lang="en-US" sz="3200" b="1" spc="-7" dirty="0">
                <a:solidFill>
                  <a:srgbClr val="231F20"/>
                </a:solidFill>
                <a:cs typeface="Arial"/>
              </a:rPr>
              <a:t>O</a:t>
            </a:r>
            <a:r>
              <a:rPr lang="en-US" sz="3200" b="1" spc="20" dirty="0">
                <a:solidFill>
                  <a:srgbClr val="231F20"/>
                </a:solidFill>
                <a:cs typeface="Arial"/>
              </a:rPr>
              <a:t>W</a:t>
            </a:r>
            <a:r>
              <a:rPr lang="en-US" sz="3200" b="1" spc="-7" dirty="0">
                <a:solidFill>
                  <a:srgbClr val="231F20"/>
                </a:solidFill>
                <a:cs typeface="Arial"/>
              </a:rPr>
              <a:t>L</a:t>
            </a:r>
            <a:r>
              <a:rPr lang="en-US" sz="3200" b="1" spc="7" dirty="0">
                <a:solidFill>
                  <a:srgbClr val="231F20"/>
                </a:solidFill>
                <a:cs typeface="Arial"/>
              </a:rPr>
              <a:t>E</a:t>
            </a:r>
            <a:r>
              <a:rPr lang="en-US" sz="3200" b="1" spc="-7" dirty="0">
                <a:solidFill>
                  <a:srgbClr val="231F20"/>
                </a:solidFill>
                <a:cs typeface="Arial"/>
              </a:rPr>
              <a:t>D</a:t>
            </a:r>
            <a:r>
              <a:rPr lang="en-US" sz="3200" b="1" spc="15" dirty="0">
                <a:solidFill>
                  <a:srgbClr val="231F20"/>
                </a:solidFill>
                <a:cs typeface="Arial"/>
              </a:rPr>
              <a:t>GE</a:t>
            </a:r>
            <a:r>
              <a:rPr lang="en-US" sz="3200" b="1" spc="20" dirty="0">
                <a:solidFill>
                  <a:srgbClr val="231F20"/>
                </a:solidFill>
                <a:cs typeface="Arial"/>
              </a:rPr>
              <a:t>M</a:t>
            </a:r>
            <a:r>
              <a:rPr lang="en-US" sz="3200" b="1" spc="7" dirty="0">
                <a:solidFill>
                  <a:srgbClr val="231F20"/>
                </a:solidFill>
                <a:cs typeface="Arial"/>
              </a:rPr>
              <a:t>E</a:t>
            </a:r>
            <a:r>
              <a:rPr lang="en-US" sz="3200" b="1" spc="-7" dirty="0">
                <a:solidFill>
                  <a:srgbClr val="231F20"/>
                </a:solidFill>
                <a:cs typeface="Arial"/>
              </a:rPr>
              <a:t>N</a:t>
            </a:r>
            <a:r>
              <a:rPr lang="en-US" sz="3200" b="1" dirty="0">
                <a:solidFill>
                  <a:srgbClr val="231F20"/>
                </a:solidFill>
                <a:cs typeface="Arial"/>
              </a:rPr>
              <a:t>T</a:t>
            </a:r>
            <a:r>
              <a:rPr lang="en-US" sz="3200" b="1" spc="20" dirty="0">
                <a:solidFill>
                  <a:srgbClr val="231F20"/>
                </a:solidFill>
                <a:cs typeface="Arial"/>
              </a:rPr>
              <a:t>S</a:t>
            </a:r>
            <a:endParaRPr lang="en-US" sz="3200" b="1" dirty="0">
              <a:cs typeface="Arial"/>
            </a:endParaRPr>
          </a:p>
          <a:p>
            <a:pPr marL="16840" marR="8421">
              <a:lnSpc>
                <a:spcPct val="100299"/>
              </a:lnSpc>
              <a:spcBef>
                <a:spcPts val="311"/>
              </a:spcBef>
            </a:pPr>
            <a:r>
              <a:rPr lang="en-US" sz="2400" i="1" dirty="0">
                <a:solidFill>
                  <a:srgbClr val="231F20"/>
                </a:solidFill>
                <a:cs typeface="Arial"/>
              </a:rPr>
              <a:t>We extend our gratitude to the staff at La Florida and La Negra for their assistance. GnRH for this project was donated by </a:t>
            </a:r>
            <a:r>
              <a:rPr lang="en-US" sz="2400" i="1" dirty="0" err="1">
                <a:solidFill>
                  <a:srgbClr val="231F20"/>
                </a:solidFill>
                <a:cs typeface="Arial"/>
              </a:rPr>
              <a:t>Syntex</a:t>
            </a:r>
            <a:r>
              <a:rPr lang="en-US" sz="2400" i="1" dirty="0">
                <a:solidFill>
                  <a:srgbClr val="231F20"/>
                </a:solidFill>
                <a:cs typeface="Arial"/>
              </a:rPr>
              <a:t> S.A. and </a:t>
            </a:r>
            <a:r>
              <a:rPr lang="en-US" sz="2400" i="1" dirty="0" err="1">
                <a:solidFill>
                  <a:srgbClr val="231F20"/>
                </a:solidFill>
                <a:cs typeface="Arial"/>
              </a:rPr>
              <a:t>Estrotect</a:t>
            </a:r>
            <a:r>
              <a:rPr lang="en-US" sz="2400" i="1" dirty="0">
                <a:solidFill>
                  <a:srgbClr val="231F20"/>
                </a:solidFill>
                <a:cs typeface="Arial"/>
              </a:rPr>
              <a:t> patches by Rockway Inc..</a:t>
            </a:r>
            <a:endParaRPr lang="en-US" sz="2400" i="1" dirty="0">
              <a:cs typeface="Arial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0B9CFD9-EDCC-0A48-ADD6-6DAC2587F051}"/>
              </a:ext>
            </a:extLst>
          </p:cNvPr>
          <p:cNvSpPr/>
          <p:nvPr/>
        </p:nvSpPr>
        <p:spPr>
          <a:xfrm>
            <a:off x="16337502" y="34965424"/>
            <a:ext cx="15421378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66"/>
            <a:r>
              <a:rPr lang="en-US" sz="4000" b="1" spc="-14" dirty="0">
                <a:solidFill>
                  <a:srgbClr val="231F20"/>
                </a:solidFill>
                <a:cs typeface="Arial"/>
              </a:rPr>
              <a:t>DISCUSSION</a:t>
            </a:r>
          </a:p>
          <a:p>
            <a:pPr marL="17966"/>
            <a:endParaRPr lang="en-US" sz="2500" b="1" spc="-14" dirty="0">
              <a:solidFill>
                <a:srgbClr val="231F20"/>
              </a:solidFill>
              <a:cs typeface="Arial"/>
            </a:endParaRPr>
          </a:p>
          <a:p>
            <a:pPr marL="457200" indent="-45720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3200" spc="-14" dirty="0">
                <a:cs typeface="Arial"/>
              </a:rPr>
              <a:t>In summary, treatment with GnRH at the time of AI is an effective strategy to improve P/AI in heifers that fail to express estrous after an estradiol-based synchronization protocol for FTAI.</a:t>
            </a:r>
          </a:p>
          <a:p>
            <a:pPr marL="457200" indent="-45720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3200" spc="-14" dirty="0">
                <a:cs typeface="Arial"/>
              </a:rPr>
              <a:t>The use of this strategy appears to result in a greater pregnancy loss, and thus further research is needed to determine whether this finding is validated and, if so, what are the underlying mechanisms.</a:t>
            </a:r>
          </a:p>
          <a:p>
            <a:pPr marL="457200" indent="-457200"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en-US" sz="2800" spc="-14" dirty="0">
              <a:solidFill>
                <a:srgbClr val="231F20"/>
              </a:solidFill>
              <a:cs typeface="Arial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A6B5809-72F7-F14C-8B4C-E9B8D85B3C94}"/>
              </a:ext>
            </a:extLst>
          </p:cNvPr>
          <p:cNvSpPr txBox="1"/>
          <p:nvPr/>
        </p:nvSpPr>
        <p:spPr>
          <a:xfrm>
            <a:off x="31089601" y="25279350"/>
            <a:ext cx="184731" cy="1396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6" name="object 2">
            <a:extLst>
              <a:ext uri="{FF2B5EF4-FFF2-40B4-BE49-F238E27FC236}">
                <a16:creationId xmlns:a16="http://schemas.microsoft.com/office/drawing/2014/main" id="{2246938B-131C-4AA1-873E-776AA78E501B}"/>
              </a:ext>
            </a:extLst>
          </p:cNvPr>
          <p:cNvSpPr txBox="1">
            <a:spLocks/>
          </p:cNvSpPr>
          <p:nvPr/>
        </p:nvSpPr>
        <p:spPr>
          <a:xfrm>
            <a:off x="0" y="1244312"/>
            <a:ext cx="32003998" cy="442845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ctr" defTabSz="705368" rtl="0" eaLnBrk="1" latinLnBrk="0" hangingPunct="1"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500" b="1" dirty="0">
                <a:solidFill>
                  <a:srgbClr val="000000"/>
                </a:solidFill>
              </a:rPr>
              <a:t>Treatment with GnRH at the time of AI in beef heifers that fail to express estrus after an estradiol-based synchronization protocol improves pregnancies  per AI</a:t>
            </a:r>
          </a:p>
          <a:p>
            <a:endParaRPr lang="en-US" sz="2200" dirty="0">
              <a:solidFill>
                <a:srgbClr val="000000"/>
              </a:solidFill>
            </a:endParaRPr>
          </a:p>
          <a:p>
            <a:r>
              <a:rPr lang="it-IT" sz="3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</a:t>
            </a:r>
            <a:r>
              <a:rPr lang="it-IT" sz="3800" b="1" dirty="0">
                <a:solidFill>
                  <a:srgbClr val="333333"/>
                </a:solidFill>
              </a:rPr>
              <a:t>.</a:t>
            </a:r>
            <a:r>
              <a:rPr lang="it-IT" sz="3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Butler</a:t>
            </a:r>
            <a:r>
              <a:rPr lang="it-IT" sz="3800" b="1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r>
              <a:rPr lang="it-IT" sz="3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H</a:t>
            </a:r>
            <a:r>
              <a:rPr lang="it-IT" sz="3800" b="1" dirty="0">
                <a:solidFill>
                  <a:srgbClr val="333333"/>
                </a:solidFill>
              </a:rPr>
              <a:t>.</a:t>
            </a:r>
            <a:r>
              <a:rPr lang="it-IT" sz="3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Butler</a:t>
            </a:r>
            <a:r>
              <a:rPr lang="it-IT" sz="3800" b="1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r>
              <a:rPr lang="it-IT" sz="3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E</a:t>
            </a:r>
            <a:r>
              <a:rPr lang="it-IT" sz="3800" b="1" dirty="0">
                <a:solidFill>
                  <a:srgbClr val="333333"/>
                </a:solidFill>
              </a:rPr>
              <a:t>.</a:t>
            </a:r>
            <a:r>
              <a:rPr lang="it-IT" sz="3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Etcheverry</a:t>
            </a:r>
            <a:r>
              <a:rPr lang="it-IT" sz="3800" b="1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r>
              <a:rPr lang="it-IT" sz="3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G. Cesaroni</a:t>
            </a:r>
            <a:r>
              <a:rPr lang="it-IT" sz="3800" b="1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r>
              <a:rPr lang="it-IT" sz="3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R. Alberio</a:t>
            </a:r>
            <a:r>
              <a:rPr lang="it-IT" sz="3800" b="1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r>
              <a:rPr lang="it-IT" sz="3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S. Perez Wallace</a:t>
            </a:r>
            <a:r>
              <a:rPr lang="it-IT" sz="3800" b="1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</a:t>
            </a:r>
            <a:r>
              <a:rPr lang="it-IT" sz="3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A. Garcia-Guerra</a:t>
            </a:r>
            <a:r>
              <a:rPr lang="it-IT" sz="3800" b="1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</a:t>
            </a:r>
          </a:p>
          <a:p>
            <a:endParaRPr lang="en-US" sz="2000" b="1" baseline="30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sz="3000" baseline="30000" dirty="0">
                <a:solidFill>
                  <a:schemeClr val="tx1">
                    <a:lumMod val="65000"/>
                    <a:lumOff val="35000"/>
                  </a:schemeClr>
                </a:solidFill>
                <a:cs typeface="Arial"/>
              </a:rPr>
              <a:t>1</a:t>
            </a:r>
            <a:r>
              <a:rPr lang="en-U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Arial"/>
              </a:rPr>
              <a:t>Sincrovac SRL, Buenos Aires, Argentina; </a:t>
            </a:r>
            <a:r>
              <a:rPr lang="en-US" sz="3000" baseline="30000" dirty="0">
                <a:solidFill>
                  <a:schemeClr val="tx1">
                    <a:lumMod val="65000"/>
                    <a:lumOff val="35000"/>
                  </a:schemeClr>
                </a:solidFill>
                <a:cs typeface="Arial"/>
              </a:rPr>
              <a:t>2</a:t>
            </a:r>
            <a:r>
              <a:rPr lang="en-U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Arial"/>
              </a:rPr>
              <a:t>Facultad </a:t>
            </a:r>
            <a:r>
              <a:rPr lang="en-U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/>
              </a:rPr>
              <a:t>Ciencias</a:t>
            </a:r>
            <a:r>
              <a:rPr lang="en-U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Arial"/>
              </a:rPr>
              <a:t> </a:t>
            </a:r>
            <a:r>
              <a:rPr lang="en-U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/>
              </a:rPr>
              <a:t>Agrarias</a:t>
            </a:r>
            <a:r>
              <a:rPr lang="en-U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Arial"/>
              </a:rPr>
              <a:t> UNMP, Buenos Aires, Argentina; </a:t>
            </a:r>
            <a:r>
              <a:rPr lang="en-US" sz="3000" baseline="30000" dirty="0">
                <a:solidFill>
                  <a:schemeClr val="tx1">
                    <a:lumMod val="65000"/>
                    <a:lumOff val="35000"/>
                  </a:schemeClr>
                </a:solidFill>
                <a:cs typeface="Arial"/>
              </a:rPr>
              <a:t>3</a:t>
            </a:r>
            <a:r>
              <a:rPr lang="en-U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Arial"/>
              </a:rPr>
              <a:t>Zoetis, Buenos Aires, Argentina; </a:t>
            </a:r>
          </a:p>
          <a:p>
            <a:pPr>
              <a:lnSpc>
                <a:spcPct val="150000"/>
              </a:lnSpc>
            </a:pPr>
            <a:r>
              <a:rPr lang="en-US" sz="3000" baseline="30000" dirty="0">
                <a:solidFill>
                  <a:schemeClr val="tx1">
                    <a:lumMod val="65000"/>
                    <a:lumOff val="35000"/>
                  </a:schemeClr>
                </a:solidFill>
                <a:cs typeface="Arial"/>
              </a:rPr>
              <a:t>4</a:t>
            </a:r>
            <a:r>
              <a:rPr lang="en-U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Arial"/>
              </a:rPr>
              <a:t>Department of Animal Sciences, The Ohio State University, Columbus, OH, USA</a:t>
            </a:r>
            <a:endParaRPr lang="en-US" sz="3000" b="1" baseline="30000" dirty="0">
              <a:solidFill>
                <a:srgbClr val="000000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6BA1380-EA06-4CCA-81D2-FA6435F7B58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81863" y="39641651"/>
            <a:ext cx="4978779" cy="1394058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A2364DA5-68EE-4DF6-9F43-36D1FB52BDD6}"/>
              </a:ext>
            </a:extLst>
          </p:cNvPr>
          <p:cNvGrpSpPr/>
          <p:nvPr/>
        </p:nvGrpSpPr>
        <p:grpSpPr>
          <a:xfrm>
            <a:off x="1081391" y="33472162"/>
            <a:ext cx="14405835" cy="5629925"/>
            <a:chOff x="55851" y="1447055"/>
            <a:chExt cx="10360619" cy="3129768"/>
          </a:xfrm>
        </p:grpSpPr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9036E2C8-8701-484E-80CA-9D2C0BBCF432}"/>
                </a:ext>
              </a:extLst>
            </p:cNvPr>
            <p:cNvCxnSpPr/>
            <p:nvPr/>
          </p:nvCxnSpPr>
          <p:spPr>
            <a:xfrm>
              <a:off x="431460" y="3468991"/>
              <a:ext cx="9509760" cy="0"/>
            </a:xfrm>
            <a:prstGeom prst="straightConnector1">
              <a:avLst/>
            </a:prstGeom>
            <a:noFill/>
            <a:ln w="31750" cap="flat" cmpd="sng" algn="ctr">
              <a:solidFill>
                <a:sysClr val="windowText" lastClr="000000"/>
              </a:solidFill>
              <a:prstDash val="solid"/>
              <a:headEnd type="oval" w="med" len="med"/>
              <a:tailEnd type="triangle" w="med" len="med"/>
            </a:ln>
            <a:effectLst/>
          </p:spPr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E1E2E2AE-4FA2-4CD3-98DE-1D2D1BA22F13}"/>
                </a:ext>
              </a:extLst>
            </p:cNvPr>
            <p:cNvCxnSpPr/>
            <p:nvPr/>
          </p:nvCxnSpPr>
          <p:spPr>
            <a:xfrm rot="16200000" flipH="1">
              <a:off x="324364" y="3361779"/>
              <a:ext cx="217610" cy="1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94778DAC-CD9F-49D6-A77A-1887FCC6E6AE}"/>
                </a:ext>
              </a:extLst>
            </p:cNvPr>
            <p:cNvSpPr txBox="1"/>
            <p:nvPr/>
          </p:nvSpPr>
          <p:spPr>
            <a:xfrm>
              <a:off x="4026532" y="3454495"/>
              <a:ext cx="432050" cy="359955"/>
            </a:xfrm>
            <a:prstGeom prst="rect">
              <a:avLst/>
            </a:prstGeom>
            <a:noFill/>
          </p:spPr>
          <p:txBody>
            <a:bodyPr wrap="square" lIns="91427" tIns="45713" rIns="91427" bIns="45713" rtlCol="0">
              <a:spAutoFit/>
            </a:bodyPr>
            <a:lstStyle/>
            <a:p>
              <a:pPr defTabSz="914400"/>
              <a:r>
                <a:rPr lang="en-CA" sz="3200" dirty="0">
                  <a:solidFill>
                    <a:prstClr val="black"/>
                  </a:solidFill>
                  <a:latin typeface="Calibri"/>
                </a:rPr>
                <a:t>8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2402C5E4-8666-40DE-8D84-15D7C170DC63}"/>
                </a:ext>
              </a:extLst>
            </p:cNvPr>
            <p:cNvSpPr txBox="1"/>
            <p:nvPr/>
          </p:nvSpPr>
          <p:spPr>
            <a:xfrm>
              <a:off x="295947" y="3483488"/>
              <a:ext cx="468052" cy="359955"/>
            </a:xfrm>
            <a:prstGeom prst="rect">
              <a:avLst/>
            </a:prstGeom>
            <a:noFill/>
          </p:spPr>
          <p:txBody>
            <a:bodyPr wrap="square" lIns="91427" tIns="45713" rIns="91427" bIns="45713" rtlCol="0">
              <a:spAutoFit/>
            </a:bodyPr>
            <a:lstStyle/>
            <a:p>
              <a:pPr defTabSz="914400"/>
              <a:r>
                <a:rPr lang="en-CA" sz="3200" dirty="0">
                  <a:solidFill>
                    <a:prstClr val="black"/>
                  </a:solidFill>
                  <a:latin typeface="Calibri"/>
                </a:rPr>
                <a:t>0</a:t>
              </a:r>
            </a:p>
          </p:txBody>
        </p: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76B8E303-2B5A-4D12-A2BE-C6FBC540A26A}"/>
                </a:ext>
              </a:extLst>
            </p:cNvPr>
            <p:cNvCxnSpPr/>
            <p:nvPr/>
          </p:nvCxnSpPr>
          <p:spPr>
            <a:xfrm rot="16200000" flipH="1">
              <a:off x="2706991" y="3360186"/>
              <a:ext cx="217610" cy="1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CAC200EA-1258-4488-B11C-DF8BB773F707}"/>
                </a:ext>
              </a:extLst>
            </p:cNvPr>
            <p:cNvSpPr/>
            <p:nvPr/>
          </p:nvSpPr>
          <p:spPr>
            <a:xfrm>
              <a:off x="431460" y="3088528"/>
              <a:ext cx="3760305" cy="368932"/>
            </a:xfrm>
            <a:prstGeom prst="rect">
              <a:avLst/>
            </a:prstGeom>
            <a:solidFill>
              <a:srgbClr val="0070C0"/>
            </a:solidFill>
            <a:ln w="25400" cap="flat" cmpd="sng" algn="ctr">
              <a:noFill/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77FD21B5-F59E-449D-8DE0-145E928F40DB}"/>
                </a:ext>
              </a:extLst>
            </p:cNvPr>
            <p:cNvSpPr txBox="1"/>
            <p:nvPr/>
          </p:nvSpPr>
          <p:spPr>
            <a:xfrm>
              <a:off x="1032457" y="3082029"/>
              <a:ext cx="2653567" cy="3250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/>
              <a:r>
                <a:rPr lang="en-CA" sz="3200" dirty="0" err="1">
                  <a:solidFill>
                    <a:prstClr val="white"/>
                  </a:solidFill>
                  <a:latin typeface="Calibri"/>
                </a:rPr>
                <a:t>Cronipres</a:t>
              </a:r>
              <a:r>
                <a:rPr lang="en-CA" sz="3200" dirty="0">
                  <a:solidFill>
                    <a:prstClr val="white"/>
                  </a:solidFill>
                  <a:latin typeface="Calibri"/>
                </a:rPr>
                <a:t> 0.5</a:t>
              </a:r>
              <a:r>
                <a:rPr lang="en-CA" sz="3200" dirty="0">
                  <a:solidFill>
                    <a:srgbClr val="FF0000"/>
                  </a:solidFill>
                  <a:latin typeface="Calibri"/>
                </a:rPr>
                <a:t> </a:t>
              </a:r>
              <a:r>
                <a:rPr lang="en-CA" sz="3200" dirty="0">
                  <a:solidFill>
                    <a:prstClr val="white"/>
                  </a:solidFill>
                  <a:latin typeface="Calibri"/>
                </a:rPr>
                <a:t>g P4 </a:t>
              </a:r>
            </a:p>
          </p:txBody>
        </p: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84962209-DAA5-4FFC-B00C-456F7CCDD8C4}"/>
                </a:ext>
              </a:extLst>
            </p:cNvPr>
            <p:cNvCxnSpPr/>
            <p:nvPr/>
          </p:nvCxnSpPr>
          <p:spPr>
            <a:xfrm rot="16200000" flipH="1">
              <a:off x="4079545" y="3360186"/>
              <a:ext cx="217610" cy="1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77E4B632-FA7B-484C-A450-221C3C641624}"/>
                </a:ext>
              </a:extLst>
            </p:cNvPr>
            <p:cNvCxnSpPr/>
            <p:nvPr/>
          </p:nvCxnSpPr>
          <p:spPr>
            <a:xfrm rot="5400000" flipH="1" flipV="1">
              <a:off x="234680" y="4057970"/>
              <a:ext cx="391971" cy="1588"/>
            </a:xfrm>
            <a:prstGeom prst="straightConnector1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7E1AC054-D722-400B-AAF9-7E419AAEBFA7}"/>
                </a:ext>
              </a:extLst>
            </p:cNvPr>
            <p:cNvSpPr txBox="1"/>
            <p:nvPr/>
          </p:nvSpPr>
          <p:spPr>
            <a:xfrm>
              <a:off x="55851" y="4254750"/>
              <a:ext cx="1221486" cy="3220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/>
              <a:r>
                <a:rPr lang="en-CA" sz="2800" dirty="0">
                  <a:solidFill>
                    <a:prstClr val="black"/>
                  </a:solidFill>
                  <a:latin typeface="Calibri"/>
                </a:rPr>
                <a:t>2 mg EB</a:t>
              </a:r>
            </a:p>
          </p:txBody>
        </p: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id="{5BB10DDB-2F7F-425C-B5CA-6274E7BBD602}"/>
                </a:ext>
              </a:extLst>
            </p:cNvPr>
            <p:cNvCxnSpPr/>
            <p:nvPr/>
          </p:nvCxnSpPr>
          <p:spPr>
            <a:xfrm rot="5400000" flipH="1" flipV="1">
              <a:off x="3990400" y="4018619"/>
              <a:ext cx="391971" cy="1588"/>
            </a:xfrm>
            <a:prstGeom prst="straightConnector1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E765D328-A616-4B2C-B189-35A5140ACE66}"/>
                </a:ext>
              </a:extLst>
            </p:cNvPr>
            <p:cNvSpPr txBox="1"/>
            <p:nvPr/>
          </p:nvSpPr>
          <p:spPr>
            <a:xfrm>
              <a:off x="3922084" y="4187325"/>
              <a:ext cx="1221486" cy="3220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/>
              <a:r>
                <a:rPr lang="en-CA" sz="2800" dirty="0">
                  <a:solidFill>
                    <a:prstClr val="black"/>
                  </a:solidFill>
                  <a:latin typeface="Calibri"/>
                </a:rPr>
                <a:t>PGF</a:t>
              </a:r>
            </a:p>
          </p:txBody>
        </p:sp>
        <p:cxnSp>
          <p:nvCxnSpPr>
            <p:cNvPr id="98" name="Straight Arrow Connector 97">
              <a:extLst>
                <a:ext uri="{FF2B5EF4-FFF2-40B4-BE49-F238E27FC236}">
                  <a16:creationId xmlns:a16="http://schemas.microsoft.com/office/drawing/2014/main" id="{CF44A89B-70D2-4F8F-9052-7D966880799C}"/>
                </a:ext>
              </a:extLst>
            </p:cNvPr>
            <p:cNvCxnSpPr/>
            <p:nvPr/>
          </p:nvCxnSpPr>
          <p:spPr>
            <a:xfrm rot="5400000">
              <a:off x="3990782" y="2776960"/>
              <a:ext cx="424170" cy="3"/>
            </a:xfrm>
            <a:prstGeom prst="straightConnector1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9F4D5B56-A3D0-4E50-8012-BFC4A2393131}"/>
                </a:ext>
              </a:extLst>
            </p:cNvPr>
            <p:cNvCxnSpPr/>
            <p:nvPr/>
          </p:nvCxnSpPr>
          <p:spPr>
            <a:xfrm rot="16200000" flipH="1">
              <a:off x="4676252" y="3367435"/>
              <a:ext cx="217610" cy="1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C6B16CC7-AE7E-4349-A237-C85172212490}"/>
                </a:ext>
              </a:extLst>
            </p:cNvPr>
            <p:cNvSpPr txBox="1"/>
            <p:nvPr/>
          </p:nvSpPr>
          <p:spPr>
            <a:xfrm>
              <a:off x="4620395" y="3451200"/>
              <a:ext cx="432050" cy="359955"/>
            </a:xfrm>
            <a:prstGeom prst="rect">
              <a:avLst/>
            </a:prstGeom>
            <a:noFill/>
          </p:spPr>
          <p:txBody>
            <a:bodyPr wrap="square" lIns="91427" tIns="45713" rIns="91427" bIns="45713" rtlCol="0">
              <a:spAutoFit/>
            </a:bodyPr>
            <a:lstStyle/>
            <a:p>
              <a:pPr defTabSz="914400"/>
              <a:r>
                <a:rPr lang="en-CA" sz="3200" dirty="0">
                  <a:solidFill>
                    <a:prstClr val="black"/>
                  </a:solidFill>
                  <a:latin typeface="Calibri"/>
                </a:rPr>
                <a:t>9</a:t>
              </a:r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CA66A275-0041-4B89-A150-3D59B937140A}"/>
                </a:ext>
              </a:extLst>
            </p:cNvPr>
            <p:cNvSpPr txBox="1"/>
            <p:nvPr/>
          </p:nvSpPr>
          <p:spPr>
            <a:xfrm>
              <a:off x="3390565" y="2285952"/>
              <a:ext cx="1602399" cy="3220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/>
              <a:r>
                <a:rPr lang="en-CA" sz="2800" dirty="0">
                  <a:solidFill>
                    <a:prstClr val="black"/>
                  </a:solidFill>
                  <a:latin typeface="Calibri"/>
                </a:rPr>
                <a:t>0.5 mg ECP</a:t>
              </a:r>
            </a:p>
          </p:txBody>
        </p: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5F49020E-95BC-4316-BAAD-09637778044C}"/>
                </a:ext>
              </a:extLst>
            </p:cNvPr>
            <p:cNvCxnSpPr/>
            <p:nvPr/>
          </p:nvCxnSpPr>
          <p:spPr>
            <a:xfrm rot="16200000" flipH="1">
              <a:off x="5432336" y="3355443"/>
              <a:ext cx="217610" cy="1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04AE7588-C48A-4B34-ACAA-C34B93513A48}"/>
                </a:ext>
              </a:extLst>
            </p:cNvPr>
            <p:cNvSpPr txBox="1"/>
            <p:nvPr/>
          </p:nvSpPr>
          <p:spPr>
            <a:xfrm>
              <a:off x="5314514" y="3439208"/>
              <a:ext cx="562035" cy="359955"/>
            </a:xfrm>
            <a:prstGeom prst="rect">
              <a:avLst/>
            </a:prstGeom>
            <a:noFill/>
          </p:spPr>
          <p:txBody>
            <a:bodyPr wrap="square" lIns="91427" tIns="45713" rIns="91427" bIns="45713" rtlCol="0">
              <a:spAutoFit/>
            </a:bodyPr>
            <a:lstStyle/>
            <a:p>
              <a:pPr defTabSz="914400"/>
              <a:r>
                <a:rPr lang="en-CA" sz="3200" dirty="0">
                  <a:solidFill>
                    <a:prstClr val="black"/>
                  </a:solidFill>
                  <a:latin typeface="Calibri"/>
                </a:rPr>
                <a:t>10</a:t>
              </a:r>
            </a:p>
          </p:txBody>
        </p: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767C5355-D5F4-457A-ADF4-34069E5F70F4}"/>
                </a:ext>
              </a:extLst>
            </p:cNvPr>
            <p:cNvCxnSpPr/>
            <p:nvPr/>
          </p:nvCxnSpPr>
          <p:spPr>
            <a:xfrm rot="16200000" flipH="1">
              <a:off x="6188422" y="3355443"/>
              <a:ext cx="217610" cy="1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2E03CD04-B9E8-4B0A-9310-B8E281753B9F}"/>
                </a:ext>
              </a:extLst>
            </p:cNvPr>
            <p:cNvSpPr txBox="1"/>
            <p:nvPr/>
          </p:nvSpPr>
          <p:spPr>
            <a:xfrm>
              <a:off x="6077426" y="3439208"/>
              <a:ext cx="548380" cy="359955"/>
            </a:xfrm>
            <a:prstGeom prst="rect">
              <a:avLst/>
            </a:prstGeom>
            <a:noFill/>
          </p:spPr>
          <p:txBody>
            <a:bodyPr wrap="square" lIns="91427" tIns="45713" rIns="91427" bIns="45713" rtlCol="0">
              <a:spAutoFit/>
            </a:bodyPr>
            <a:lstStyle/>
            <a:p>
              <a:pPr defTabSz="914400"/>
              <a:r>
                <a:rPr lang="en-CA" sz="3200" dirty="0">
                  <a:solidFill>
                    <a:prstClr val="black"/>
                  </a:solidFill>
                  <a:latin typeface="Calibri"/>
                </a:rPr>
                <a:t>11</a:t>
              </a: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7DA576A4-800D-4C27-9FF1-4CC1C9ABF595}"/>
                </a:ext>
              </a:extLst>
            </p:cNvPr>
            <p:cNvSpPr/>
            <p:nvPr/>
          </p:nvSpPr>
          <p:spPr>
            <a:xfrm>
              <a:off x="4194764" y="2968218"/>
              <a:ext cx="1346368" cy="261843"/>
            </a:xfrm>
            <a:prstGeom prst="rect">
              <a:avLst/>
            </a:prstGeom>
            <a:solidFill>
              <a:srgbClr val="F79646"/>
            </a:solidFill>
            <a:ln w="25400" cap="flat" cmpd="sng" algn="ctr">
              <a:solidFill>
                <a:srgbClr val="F79646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Estrotect</a:t>
              </a:r>
              <a:endPara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08" name="Straight Arrow Connector 107">
              <a:extLst>
                <a:ext uri="{FF2B5EF4-FFF2-40B4-BE49-F238E27FC236}">
                  <a16:creationId xmlns:a16="http://schemas.microsoft.com/office/drawing/2014/main" id="{AA899CF8-EC6A-467E-85C2-2F4CFA8EE489}"/>
                </a:ext>
              </a:extLst>
            </p:cNvPr>
            <p:cNvCxnSpPr/>
            <p:nvPr/>
          </p:nvCxnSpPr>
          <p:spPr>
            <a:xfrm rot="5400000">
              <a:off x="5465185" y="2692765"/>
              <a:ext cx="424170" cy="3"/>
            </a:xfrm>
            <a:prstGeom prst="straightConnector1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2E487402-8383-49EA-A457-F61B0E6A5909}"/>
                </a:ext>
              </a:extLst>
            </p:cNvPr>
            <p:cNvSpPr txBox="1"/>
            <p:nvPr/>
          </p:nvSpPr>
          <p:spPr>
            <a:xfrm>
              <a:off x="4892322" y="2108941"/>
              <a:ext cx="1598497" cy="3599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en-CA" sz="3200" dirty="0">
                  <a:solidFill>
                    <a:prstClr val="black"/>
                  </a:solidFill>
                  <a:latin typeface="Calibri"/>
                </a:rPr>
                <a:t>FTAI</a:t>
              </a:r>
            </a:p>
          </p:txBody>
        </p:sp>
        <p:cxnSp>
          <p:nvCxnSpPr>
            <p:cNvPr id="110" name="Straight Arrow Connector 109">
              <a:extLst>
                <a:ext uri="{FF2B5EF4-FFF2-40B4-BE49-F238E27FC236}">
                  <a16:creationId xmlns:a16="http://schemas.microsoft.com/office/drawing/2014/main" id="{7785C035-5358-4A0C-A3F3-923AE5DC063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036308" y="1897995"/>
              <a:ext cx="533148" cy="376788"/>
            </a:xfrm>
            <a:prstGeom prst="straightConnector1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111" name="Straight Arrow Connector 110">
              <a:extLst>
                <a:ext uri="{FF2B5EF4-FFF2-40B4-BE49-F238E27FC236}">
                  <a16:creationId xmlns:a16="http://schemas.microsoft.com/office/drawing/2014/main" id="{80B44112-CB81-488B-843D-74B1ECD66506}"/>
                </a:ext>
              </a:extLst>
            </p:cNvPr>
            <p:cNvCxnSpPr>
              <a:cxnSpLocks/>
            </p:cNvCxnSpPr>
            <p:nvPr/>
          </p:nvCxnSpPr>
          <p:spPr>
            <a:xfrm>
              <a:off x="6036305" y="2274782"/>
              <a:ext cx="787975" cy="326870"/>
            </a:xfrm>
            <a:prstGeom prst="straightConnector1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C4E354A2-12CB-4ABF-B2A2-76DB3B15F913}"/>
                </a:ext>
              </a:extLst>
            </p:cNvPr>
            <p:cNvSpPr txBox="1"/>
            <p:nvPr/>
          </p:nvSpPr>
          <p:spPr>
            <a:xfrm>
              <a:off x="6815775" y="2458013"/>
              <a:ext cx="1286105" cy="3220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/>
              <a:r>
                <a:rPr lang="en-CA" sz="2800" dirty="0">
                  <a:solidFill>
                    <a:prstClr val="black"/>
                  </a:solidFill>
                  <a:latin typeface="Calibri"/>
                </a:rPr>
                <a:t>Estrus</a:t>
              </a:r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2EDE3827-36E3-4336-9072-22AA284ACF1A}"/>
                </a:ext>
              </a:extLst>
            </p:cNvPr>
            <p:cNvSpPr txBox="1"/>
            <p:nvPr/>
          </p:nvSpPr>
          <p:spPr>
            <a:xfrm>
              <a:off x="6568439" y="1711178"/>
              <a:ext cx="1576524" cy="3220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/>
              <a:r>
                <a:rPr lang="en-CA" sz="2800" dirty="0">
                  <a:solidFill>
                    <a:prstClr val="black"/>
                  </a:solidFill>
                  <a:latin typeface="Calibri"/>
                </a:rPr>
                <a:t>No estrus</a:t>
              </a:r>
            </a:p>
          </p:txBody>
        </p:sp>
        <p:cxnSp>
          <p:nvCxnSpPr>
            <p:cNvPr id="114" name="Straight Arrow Connector 113">
              <a:extLst>
                <a:ext uri="{FF2B5EF4-FFF2-40B4-BE49-F238E27FC236}">
                  <a16:creationId xmlns:a16="http://schemas.microsoft.com/office/drawing/2014/main" id="{BAC797F7-2242-4631-981F-C5B7BE9D182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674877" y="1724578"/>
              <a:ext cx="787975" cy="138375"/>
            </a:xfrm>
            <a:prstGeom prst="straightConnector1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115" name="Straight Arrow Connector 114">
              <a:extLst>
                <a:ext uri="{FF2B5EF4-FFF2-40B4-BE49-F238E27FC236}">
                  <a16:creationId xmlns:a16="http://schemas.microsoft.com/office/drawing/2014/main" id="{3BE36D6A-7FAE-4168-8AE9-74AB25CDFF4F}"/>
                </a:ext>
              </a:extLst>
            </p:cNvPr>
            <p:cNvCxnSpPr>
              <a:cxnSpLocks/>
            </p:cNvCxnSpPr>
            <p:nvPr/>
          </p:nvCxnSpPr>
          <p:spPr>
            <a:xfrm>
              <a:off x="7674874" y="1862953"/>
              <a:ext cx="787975" cy="326870"/>
            </a:xfrm>
            <a:prstGeom prst="straightConnector1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757BDFC3-70A2-4536-B51E-BD2DE63A9B02}"/>
                </a:ext>
              </a:extLst>
            </p:cNvPr>
            <p:cNvSpPr txBox="1"/>
            <p:nvPr/>
          </p:nvSpPr>
          <p:spPr>
            <a:xfrm>
              <a:off x="8462849" y="1447055"/>
              <a:ext cx="1286105" cy="3220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/>
              <a:r>
                <a:rPr lang="en-CA" sz="2800" dirty="0">
                  <a:solidFill>
                    <a:prstClr val="black"/>
                  </a:solidFill>
                  <a:latin typeface="Calibri"/>
                </a:rPr>
                <a:t>Control</a:t>
              </a:r>
            </a:p>
          </p:txBody>
        </p: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3ABD0F40-788E-4152-8E9E-B5AD964BB2D4}"/>
                </a:ext>
              </a:extLst>
            </p:cNvPr>
            <p:cNvSpPr txBox="1"/>
            <p:nvPr/>
          </p:nvSpPr>
          <p:spPr>
            <a:xfrm>
              <a:off x="8462849" y="1995792"/>
              <a:ext cx="1286105" cy="3220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/>
              <a:r>
                <a:rPr lang="en-CA" sz="2800" dirty="0">
                  <a:solidFill>
                    <a:prstClr val="black"/>
                  </a:solidFill>
                  <a:latin typeface="Calibri"/>
                </a:rPr>
                <a:t>GnRH</a:t>
              </a:r>
            </a:p>
          </p:txBody>
        </p: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8BA699D7-FE62-4BD0-A9B7-B2F13B2BAC26}"/>
                </a:ext>
              </a:extLst>
            </p:cNvPr>
            <p:cNvCxnSpPr/>
            <p:nvPr/>
          </p:nvCxnSpPr>
          <p:spPr>
            <a:xfrm rot="16200000" flipH="1">
              <a:off x="7467697" y="3355443"/>
              <a:ext cx="217610" cy="1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5A59BAB6-9704-4E3F-A0E8-7D8FF9C6AC9E}"/>
                </a:ext>
              </a:extLst>
            </p:cNvPr>
            <p:cNvSpPr txBox="1"/>
            <p:nvPr/>
          </p:nvSpPr>
          <p:spPr>
            <a:xfrm>
              <a:off x="7356701" y="3439208"/>
              <a:ext cx="563624" cy="359955"/>
            </a:xfrm>
            <a:prstGeom prst="rect">
              <a:avLst/>
            </a:prstGeom>
            <a:noFill/>
          </p:spPr>
          <p:txBody>
            <a:bodyPr wrap="square" lIns="91427" tIns="45713" rIns="91427" bIns="45713" rtlCol="0">
              <a:spAutoFit/>
            </a:bodyPr>
            <a:lstStyle/>
            <a:p>
              <a:pPr defTabSz="914400"/>
              <a:r>
                <a:rPr lang="en-CA" sz="3200" dirty="0">
                  <a:solidFill>
                    <a:prstClr val="black"/>
                  </a:solidFill>
                  <a:latin typeface="Calibri"/>
                </a:rPr>
                <a:t>38</a:t>
              </a:r>
            </a:p>
          </p:txBody>
        </p: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34CD5E96-45B8-4234-83FE-BCF6FC102589}"/>
                </a:ext>
              </a:extLst>
            </p:cNvPr>
            <p:cNvCxnSpPr/>
            <p:nvPr/>
          </p:nvCxnSpPr>
          <p:spPr>
            <a:xfrm flipH="1">
              <a:off x="6757392" y="3354650"/>
              <a:ext cx="91440" cy="252028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7F84AAA3-BC56-44E6-BD2B-9C53097C1DE2}"/>
                </a:ext>
              </a:extLst>
            </p:cNvPr>
            <p:cNvCxnSpPr/>
            <p:nvPr/>
          </p:nvCxnSpPr>
          <p:spPr>
            <a:xfrm flipH="1">
              <a:off x="6865407" y="3354650"/>
              <a:ext cx="91440" cy="252028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FB94002C-959F-4D1C-B12A-8FFFFF49910F}"/>
                </a:ext>
              </a:extLst>
            </p:cNvPr>
            <p:cNvCxnSpPr/>
            <p:nvPr/>
          </p:nvCxnSpPr>
          <p:spPr>
            <a:xfrm rot="16200000" flipH="1">
              <a:off x="9479848" y="3363993"/>
              <a:ext cx="217610" cy="1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34246137-2F3F-4046-B399-EBDC97380946}"/>
                </a:ext>
              </a:extLst>
            </p:cNvPr>
            <p:cNvSpPr txBox="1"/>
            <p:nvPr/>
          </p:nvSpPr>
          <p:spPr>
            <a:xfrm>
              <a:off x="9192866" y="3453166"/>
              <a:ext cx="732878" cy="359955"/>
            </a:xfrm>
            <a:prstGeom prst="rect">
              <a:avLst/>
            </a:prstGeom>
            <a:noFill/>
          </p:spPr>
          <p:txBody>
            <a:bodyPr wrap="square" lIns="91427" tIns="45713" rIns="91427" bIns="45713" rtlCol="0">
              <a:spAutoFit/>
            </a:bodyPr>
            <a:lstStyle/>
            <a:p>
              <a:pPr defTabSz="914400"/>
              <a:r>
                <a:rPr lang="en-CA" sz="3200" dirty="0">
                  <a:solidFill>
                    <a:prstClr val="black"/>
                  </a:solidFill>
                  <a:latin typeface="Calibri"/>
                </a:rPr>
                <a:t>111</a:t>
              </a:r>
            </a:p>
          </p:txBody>
        </p:sp>
        <p:cxnSp>
          <p:nvCxnSpPr>
            <p:cNvPr id="124" name="Straight Arrow Connector 123">
              <a:extLst>
                <a:ext uri="{FF2B5EF4-FFF2-40B4-BE49-F238E27FC236}">
                  <a16:creationId xmlns:a16="http://schemas.microsoft.com/office/drawing/2014/main" id="{30BC56F4-6C82-4A0E-8ABB-08C119395114}"/>
                </a:ext>
              </a:extLst>
            </p:cNvPr>
            <p:cNvCxnSpPr/>
            <p:nvPr/>
          </p:nvCxnSpPr>
          <p:spPr>
            <a:xfrm rot="5400000" flipH="1" flipV="1">
              <a:off x="7381310" y="4088143"/>
              <a:ext cx="391971" cy="1588"/>
            </a:xfrm>
            <a:prstGeom prst="straightConnector1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125" name="Straight Arrow Connector 124">
              <a:extLst>
                <a:ext uri="{FF2B5EF4-FFF2-40B4-BE49-F238E27FC236}">
                  <a16:creationId xmlns:a16="http://schemas.microsoft.com/office/drawing/2014/main" id="{0C6B8F18-2F56-4D9E-B650-441CD3EE7FFD}"/>
                </a:ext>
              </a:extLst>
            </p:cNvPr>
            <p:cNvCxnSpPr/>
            <p:nvPr/>
          </p:nvCxnSpPr>
          <p:spPr>
            <a:xfrm rot="5400000" flipH="1" flipV="1">
              <a:off x="9390821" y="4101596"/>
              <a:ext cx="391971" cy="1588"/>
            </a:xfrm>
            <a:prstGeom prst="straightConnector1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82888219-CB77-4BE0-8D90-30059B47DBD3}"/>
                </a:ext>
              </a:extLst>
            </p:cNvPr>
            <p:cNvSpPr txBox="1"/>
            <p:nvPr/>
          </p:nvSpPr>
          <p:spPr>
            <a:xfrm>
              <a:off x="7458827" y="4249618"/>
              <a:ext cx="2957643" cy="3220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/>
              <a:r>
                <a:rPr lang="en-CA" sz="2800" dirty="0">
                  <a:solidFill>
                    <a:prstClr val="black"/>
                  </a:solidFill>
                  <a:latin typeface="Calibri"/>
                </a:rPr>
                <a:t>Pregnancy Diagnosis</a:t>
              </a:r>
            </a:p>
          </p:txBody>
        </p:sp>
      </p:grpSp>
      <p:sp>
        <p:nvSpPr>
          <p:cNvPr id="127" name="object 15">
            <a:extLst>
              <a:ext uri="{FF2B5EF4-FFF2-40B4-BE49-F238E27FC236}">
                <a16:creationId xmlns:a16="http://schemas.microsoft.com/office/drawing/2014/main" id="{1C4B8F73-9A7D-4E0F-952F-9AA9FC14BDB0}"/>
              </a:ext>
            </a:extLst>
          </p:cNvPr>
          <p:cNvSpPr txBox="1"/>
          <p:nvPr/>
        </p:nvSpPr>
        <p:spPr>
          <a:xfrm>
            <a:off x="2395618" y="32547684"/>
            <a:ext cx="10619143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966" algn="ctr"/>
            <a:r>
              <a:rPr lang="en-US" sz="3200" b="1" spc="20" dirty="0">
                <a:solidFill>
                  <a:srgbClr val="C00000"/>
                </a:solidFill>
                <a:latin typeface="Arial"/>
                <a:cs typeface="Arial"/>
              </a:rPr>
              <a:t>Figure 1.  Fixed time artificial insemination timeline and treatment groups</a:t>
            </a:r>
            <a:endParaRPr sz="3200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5AB11E6-18B6-437A-A8EC-C30A511B1908}"/>
              </a:ext>
            </a:extLst>
          </p:cNvPr>
          <p:cNvGrpSpPr/>
          <p:nvPr/>
        </p:nvGrpSpPr>
        <p:grpSpPr>
          <a:xfrm>
            <a:off x="16388233" y="8291055"/>
            <a:ext cx="16008756" cy="8723918"/>
            <a:chOff x="16436359" y="8093394"/>
            <a:chExt cx="16008756" cy="9001064"/>
          </a:xfrm>
        </p:grpSpPr>
        <p:sp>
          <p:nvSpPr>
            <p:cNvPr id="64" name="TextBox 63"/>
            <p:cNvSpPr txBox="1"/>
            <p:nvPr/>
          </p:nvSpPr>
          <p:spPr>
            <a:xfrm>
              <a:off x="17270749" y="16681637"/>
              <a:ext cx="15174366" cy="4128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en-US" sz="2000" baseline="30000" dirty="0"/>
                <a:t>A,B </a:t>
              </a:r>
              <a:r>
                <a:rPr lang="en-US" sz="2000" dirty="0"/>
                <a:t>Values with different superscripts differ (P&lt;0.05)</a:t>
              </a:r>
              <a:endParaRPr lang="pt-BR" sz="2000" dirty="0"/>
            </a:p>
          </p:txBody>
        </p:sp>
        <p:graphicFrame>
          <p:nvGraphicFramePr>
            <p:cNvPr id="131" name="Chart 130">
              <a:extLst>
                <a:ext uri="{FF2B5EF4-FFF2-40B4-BE49-F238E27FC236}">
                  <a16:creationId xmlns:a16="http://schemas.microsoft.com/office/drawing/2014/main" id="{9CCA5882-F16B-4740-B7AF-FA2A08156DB3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595477218"/>
                </p:ext>
              </p:extLst>
            </p:nvPr>
          </p:nvGraphicFramePr>
          <p:xfrm>
            <a:off x="16436359" y="8975355"/>
            <a:ext cx="14975353" cy="769546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68087E34-029E-4E71-936C-3BC053F31EE7}"/>
                </a:ext>
              </a:extLst>
            </p:cNvPr>
            <p:cNvSpPr txBox="1"/>
            <p:nvPr/>
          </p:nvSpPr>
          <p:spPr>
            <a:xfrm>
              <a:off x="26742991" y="9851378"/>
              <a:ext cx="183736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3200" dirty="0"/>
                <a:t>P&lt;0.001</a:t>
              </a:r>
              <a:r>
                <a:rPr lang="pt-BR" sz="3200" dirty="0"/>
                <a:t> </a:t>
              </a:r>
              <a:endParaRPr lang="en-US" sz="3200" dirty="0"/>
            </a:p>
          </p:txBody>
        </p: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92534273-675B-48AA-A97F-0D9307F7F28F}"/>
                </a:ext>
              </a:extLst>
            </p:cNvPr>
            <p:cNvSpPr txBox="1"/>
            <p:nvPr/>
          </p:nvSpPr>
          <p:spPr>
            <a:xfrm>
              <a:off x="20282525" y="14919486"/>
              <a:ext cx="1313524" cy="584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3200" b="1" dirty="0"/>
                <a:t>723</a:t>
              </a:r>
            </a:p>
          </p:txBody>
        </p:sp>
        <p:sp>
          <p:nvSpPr>
            <p:cNvPr id="135" name="TextBox 134">
              <a:extLst>
                <a:ext uri="{FF2B5EF4-FFF2-40B4-BE49-F238E27FC236}">
                  <a16:creationId xmlns:a16="http://schemas.microsoft.com/office/drawing/2014/main" id="{9ECF1739-A070-4988-8653-E066742F59E1}"/>
                </a:ext>
              </a:extLst>
            </p:cNvPr>
            <p:cNvSpPr txBox="1"/>
            <p:nvPr/>
          </p:nvSpPr>
          <p:spPr>
            <a:xfrm>
              <a:off x="28839862" y="11495852"/>
              <a:ext cx="648072" cy="584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3200" b="1" dirty="0"/>
                <a:t>B</a:t>
              </a:r>
            </a:p>
          </p:txBody>
        </p: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97853D54-F54E-4C9A-A516-7B154702B2F9}"/>
                </a:ext>
              </a:extLst>
            </p:cNvPr>
            <p:cNvSpPr txBox="1"/>
            <p:nvPr/>
          </p:nvSpPr>
          <p:spPr>
            <a:xfrm>
              <a:off x="20461327" y="10008191"/>
              <a:ext cx="648072" cy="584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3200" b="1" dirty="0"/>
                <a:t>A</a:t>
              </a:r>
            </a:p>
          </p:txBody>
        </p:sp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50A5483F-6241-4E4D-85A3-38D66904CF46}"/>
                </a:ext>
              </a:extLst>
            </p:cNvPr>
            <p:cNvSpPr txBox="1"/>
            <p:nvPr/>
          </p:nvSpPr>
          <p:spPr>
            <a:xfrm>
              <a:off x="24588550" y="12455713"/>
              <a:ext cx="576064" cy="584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3200" b="1" dirty="0"/>
                <a:t>C</a:t>
              </a:r>
            </a:p>
          </p:txBody>
        </p:sp>
        <p:sp>
          <p:nvSpPr>
            <p:cNvPr id="145" name="object 15">
              <a:extLst>
                <a:ext uri="{FF2B5EF4-FFF2-40B4-BE49-F238E27FC236}">
                  <a16:creationId xmlns:a16="http://schemas.microsoft.com/office/drawing/2014/main" id="{5EE2C979-F074-4F0F-BAD7-EB2285D40740}"/>
                </a:ext>
              </a:extLst>
            </p:cNvPr>
            <p:cNvSpPr txBox="1"/>
            <p:nvPr/>
          </p:nvSpPr>
          <p:spPr>
            <a:xfrm>
              <a:off x="17850257" y="8093394"/>
              <a:ext cx="12998601" cy="1016173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7966" algn="ctr"/>
              <a:r>
                <a:rPr lang="en-US" sz="3200" b="1" spc="20" dirty="0">
                  <a:solidFill>
                    <a:srgbClr val="C00000"/>
                  </a:solidFill>
                  <a:latin typeface="Arial"/>
                  <a:cs typeface="Arial"/>
                </a:rPr>
                <a:t>Figure 2.  Pregnancies per AI at day 38 in Angus heifers based on estrous expression and treatment</a:t>
              </a:r>
              <a:endParaRPr sz="3200" dirty="0">
                <a:solidFill>
                  <a:srgbClr val="C00000"/>
                </a:solidFill>
                <a:latin typeface="Arial"/>
                <a:cs typeface="Arial"/>
              </a:endParaRPr>
            </a:p>
          </p:txBody>
        </p:sp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DD05F949-3E0B-47AA-B418-D03146C40ED8}"/>
                </a:ext>
              </a:extLst>
            </p:cNvPr>
            <p:cNvSpPr txBox="1"/>
            <p:nvPr/>
          </p:nvSpPr>
          <p:spPr>
            <a:xfrm>
              <a:off x="24349558" y="14919486"/>
              <a:ext cx="1313524" cy="584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3200" b="1" dirty="0"/>
                <a:t>151</a:t>
              </a:r>
            </a:p>
          </p:txBody>
        </p:sp>
        <p:sp>
          <p:nvSpPr>
            <p:cNvPr id="147" name="TextBox 146">
              <a:extLst>
                <a:ext uri="{FF2B5EF4-FFF2-40B4-BE49-F238E27FC236}">
                  <a16:creationId xmlns:a16="http://schemas.microsoft.com/office/drawing/2014/main" id="{2F2012E7-873D-4004-9A6D-9BD880095EF5}"/>
                </a:ext>
              </a:extLst>
            </p:cNvPr>
            <p:cNvSpPr txBox="1"/>
            <p:nvPr/>
          </p:nvSpPr>
          <p:spPr>
            <a:xfrm>
              <a:off x="28483620" y="14920990"/>
              <a:ext cx="1313524" cy="584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3200" b="1" dirty="0"/>
                <a:t>158</a:t>
              </a:r>
            </a:p>
          </p:txBody>
        </p:sp>
      </p:grp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A989B3E0-2F2C-46B9-92E5-E552DDBE1387}"/>
              </a:ext>
            </a:extLst>
          </p:cNvPr>
          <p:cNvGrpSpPr/>
          <p:nvPr/>
        </p:nvGrpSpPr>
        <p:grpSpPr>
          <a:xfrm>
            <a:off x="16342607" y="17209466"/>
            <a:ext cx="16008756" cy="8723918"/>
            <a:chOff x="16436359" y="8093394"/>
            <a:chExt cx="16008756" cy="9001064"/>
          </a:xfrm>
        </p:grpSpPr>
        <p:sp>
          <p:nvSpPr>
            <p:cNvPr id="149" name="TextBox 148">
              <a:extLst>
                <a:ext uri="{FF2B5EF4-FFF2-40B4-BE49-F238E27FC236}">
                  <a16:creationId xmlns:a16="http://schemas.microsoft.com/office/drawing/2014/main" id="{B3429304-C611-4C28-95DF-55A35CA72C7E}"/>
                </a:ext>
              </a:extLst>
            </p:cNvPr>
            <p:cNvSpPr txBox="1"/>
            <p:nvPr/>
          </p:nvSpPr>
          <p:spPr>
            <a:xfrm>
              <a:off x="17270749" y="16681637"/>
              <a:ext cx="15174366" cy="4128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en-US" sz="2000" baseline="30000" dirty="0"/>
                <a:t>A,B </a:t>
              </a:r>
              <a:r>
                <a:rPr lang="en-US" sz="2000" dirty="0"/>
                <a:t>Values with different superscripts differ (P&lt;0.05)</a:t>
              </a:r>
              <a:endParaRPr lang="pt-BR" sz="2000" dirty="0"/>
            </a:p>
          </p:txBody>
        </p:sp>
        <p:graphicFrame>
          <p:nvGraphicFramePr>
            <p:cNvPr id="150" name="Chart 149">
              <a:extLst>
                <a:ext uri="{FF2B5EF4-FFF2-40B4-BE49-F238E27FC236}">
                  <a16:creationId xmlns:a16="http://schemas.microsoft.com/office/drawing/2014/main" id="{EF9899BC-F949-4534-9970-32615B102593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468171996"/>
                </p:ext>
              </p:extLst>
            </p:nvPr>
          </p:nvGraphicFramePr>
          <p:xfrm>
            <a:off x="16436359" y="8975355"/>
            <a:ext cx="14975353" cy="769546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54568613-2AB3-413A-AEEE-BA0F1A22159A}"/>
                </a:ext>
              </a:extLst>
            </p:cNvPr>
            <p:cNvSpPr txBox="1"/>
            <p:nvPr/>
          </p:nvSpPr>
          <p:spPr>
            <a:xfrm>
              <a:off x="26742991" y="9851378"/>
              <a:ext cx="205755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3200" dirty="0"/>
                <a:t>P &lt; 0.001</a:t>
              </a:r>
              <a:r>
                <a:rPr lang="pt-BR" sz="3200" dirty="0"/>
                <a:t> </a:t>
              </a:r>
              <a:endParaRPr lang="en-US" sz="3200" dirty="0"/>
            </a:p>
          </p:txBody>
        </p:sp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886EDAF3-B897-404C-AFBB-FBC8DD5C6ACB}"/>
                </a:ext>
              </a:extLst>
            </p:cNvPr>
            <p:cNvSpPr txBox="1"/>
            <p:nvPr/>
          </p:nvSpPr>
          <p:spPr>
            <a:xfrm>
              <a:off x="20282525" y="14919486"/>
              <a:ext cx="1313524" cy="584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3200" b="1" dirty="0"/>
                <a:t>723</a:t>
              </a:r>
            </a:p>
          </p:txBody>
        </p:sp>
        <p:sp>
          <p:nvSpPr>
            <p:cNvPr id="153" name="TextBox 152">
              <a:extLst>
                <a:ext uri="{FF2B5EF4-FFF2-40B4-BE49-F238E27FC236}">
                  <a16:creationId xmlns:a16="http://schemas.microsoft.com/office/drawing/2014/main" id="{D95E5EDE-6E7B-4EDC-BD00-AE1C10499044}"/>
                </a:ext>
              </a:extLst>
            </p:cNvPr>
            <p:cNvSpPr txBox="1"/>
            <p:nvPr/>
          </p:nvSpPr>
          <p:spPr>
            <a:xfrm>
              <a:off x="28839862" y="11495852"/>
              <a:ext cx="648072" cy="584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3200" b="1" dirty="0"/>
                <a:t>B</a:t>
              </a:r>
            </a:p>
          </p:txBody>
        </p:sp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278C6F20-7339-402B-9983-37849735FE42}"/>
                </a:ext>
              </a:extLst>
            </p:cNvPr>
            <p:cNvSpPr txBox="1"/>
            <p:nvPr/>
          </p:nvSpPr>
          <p:spPr>
            <a:xfrm>
              <a:off x="20461327" y="10008191"/>
              <a:ext cx="648072" cy="584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3200" b="1" dirty="0"/>
                <a:t>A</a:t>
              </a:r>
            </a:p>
          </p:txBody>
        </p:sp>
        <p:sp>
          <p:nvSpPr>
            <p:cNvPr id="155" name="TextBox 154">
              <a:extLst>
                <a:ext uri="{FF2B5EF4-FFF2-40B4-BE49-F238E27FC236}">
                  <a16:creationId xmlns:a16="http://schemas.microsoft.com/office/drawing/2014/main" id="{D13D1DE2-4D9A-4A24-B582-42730D423544}"/>
                </a:ext>
              </a:extLst>
            </p:cNvPr>
            <p:cNvSpPr txBox="1"/>
            <p:nvPr/>
          </p:nvSpPr>
          <p:spPr>
            <a:xfrm>
              <a:off x="24588550" y="12455713"/>
              <a:ext cx="576064" cy="584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3200" b="1" dirty="0"/>
                <a:t>C</a:t>
              </a:r>
            </a:p>
          </p:txBody>
        </p:sp>
        <p:sp>
          <p:nvSpPr>
            <p:cNvPr id="156" name="object 15">
              <a:extLst>
                <a:ext uri="{FF2B5EF4-FFF2-40B4-BE49-F238E27FC236}">
                  <a16:creationId xmlns:a16="http://schemas.microsoft.com/office/drawing/2014/main" id="{A4FB30D9-D705-4EAF-8743-E19A06E6D34A}"/>
                </a:ext>
              </a:extLst>
            </p:cNvPr>
            <p:cNvSpPr txBox="1"/>
            <p:nvPr/>
          </p:nvSpPr>
          <p:spPr>
            <a:xfrm>
              <a:off x="17850257" y="8093394"/>
              <a:ext cx="12998601" cy="1016173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7966" algn="ctr"/>
              <a:r>
                <a:rPr lang="en-US" sz="3200" b="1" spc="20" dirty="0">
                  <a:solidFill>
                    <a:srgbClr val="C00000"/>
                  </a:solidFill>
                  <a:latin typeface="Arial"/>
                  <a:cs typeface="Arial"/>
                </a:rPr>
                <a:t>Figure 3.  Pregnancies per AI at day 111 </a:t>
              </a:r>
              <a:r>
                <a:rPr lang="en-US" sz="3200" b="1" spc="20" dirty="0">
                  <a:solidFill>
                    <a:srgbClr val="C00000"/>
                  </a:solidFill>
                  <a:cs typeface="Arial"/>
                </a:rPr>
                <a:t>in Angus heifers submitted to FTAI based on estrous expression and treatment</a:t>
              </a:r>
              <a:endParaRPr sz="3200" dirty="0">
                <a:solidFill>
                  <a:srgbClr val="C00000"/>
                </a:solidFill>
                <a:latin typeface="Arial"/>
                <a:cs typeface="Arial"/>
              </a:endParaRPr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96F2A060-6D13-4F5C-A462-25F40A80EDAF}"/>
                </a:ext>
              </a:extLst>
            </p:cNvPr>
            <p:cNvSpPr txBox="1"/>
            <p:nvPr/>
          </p:nvSpPr>
          <p:spPr>
            <a:xfrm>
              <a:off x="24349558" y="14919486"/>
              <a:ext cx="1313524" cy="584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3200" b="1" dirty="0"/>
                <a:t>151</a:t>
              </a:r>
            </a:p>
          </p:txBody>
        </p: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6D7456EF-63B8-4CA9-8E68-D251BFEDF86A}"/>
                </a:ext>
              </a:extLst>
            </p:cNvPr>
            <p:cNvSpPr txBox="1"/>
            <p:nvPr/>
          </p:nvSpPr>
          <p:spPr>
            <a:xfrm>
              <a:off x="28483620" y="14920990"/>
              <a:ext cx="1313524" cy="584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3200" b="1" dirty="0"/>
                <a:t>158</a:t>
              </a:r>
            </a:p>
          </p:txBody>
        </p:sp>
      </p:grp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FF0F1342-0B87-4938-8479-E2018786C3C1}"/>
              </a:ext>
            </a:extLst>
          </p:cNvPr>
          <p:cNvGrpSpPr/>
          <p:nvPr/>
        </p:nvGrpSpPr>
        <p:grpSpPr>
          <a:xfrm>
            <a:off x="16424089" y="26115370"/>
            <a:ext cx="16008756" cy="8723919"/>
            <a:chOff x="16436359" y="8093394"/>
            <a:chExt cx="16008756" cy="9001065"/>
          </a:xfrm>
        </p:grpSpPr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id="{B109A79D-FAED-4B58-AF2B-D0336A646E70}"/>
                </a:ext>
              </a:extLst>
            </p:cNvPr>
            <p:cNvSpPr txBox="1"/>
            <p:nvPr/>
          </p:nvSpPr>
          <p:spPr>
            <a:xfrm>
              <a:off x="17270749" y="16681638"/>
              <a:ext cx="15174366" cy="4128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aseline="30000" dirty="0"/>
                <a:t>A,B </a:t>
              </a:r>
              <a:r>
                <a:rPr lang="en-US" sz="2000" dirty="0"/>
                <a:t>Values with different superscripts differ (P&lt;0.05). </a:t>
              </a:r>
              <a:r>
                <a:rPr lang="en-US" sz="2000" baseline="30000" dirty="0" err="1"/>
                <a:t>a,b</a:t>
              </a:r>
              <a:r>
                <a:rPr lang="en-US" sz="2000" baseline="30000" dirty="0"/>
                <a:t> </a:t>
              </a:r>
              <a:r>
                <a:rPr lang="en-US" sz="2000" dirty="0"/>
                <a:t>Values with different superscripts tended to differ (P&lt;0.10)</a:t>
              </a:r>
              <a:endParaRPr lang="pt-BR" sz="2000" dirty="0"/>
            </a:p>
          </p:txBody>
        </p:sp>
        <p:graphicFrame>
          <p:nvGraphicFramePr>
            <p:cNvPr id="161" name="Chart 160">
              <a:extLst>
                <a:ext uri="{FF2B5EF4-FFF2-40B4-BE49-F238E27FC236}">
                  <a16:creationId xmlns:a16="http://schemas.microsoft.com/office/drawing/2014/main" id="{D8AC12D5-0768-4766-B1C9-8264164B5052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370653116"/>
                </p:ext>
              </p:extLst>
            </p:nvPr>
          </p:nvGraphicFramePr>
          <p:xfrm>
            <a:off x="16436359" y="8975355"/>
            <a:ext cx="14975353" cy="769546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id="{42A3448C-D18F-4F14-9F72-B090646C53E3}"/>
                </a:ext>
              </a:extLst>
            </p:cNvPr>
            <p:cNvSpPr txBox="1"/>
            <p:nvPr/>
          </p:nvSpPr>
          <p:spPr>
            <a:xfrm>
              <a:off x="26742991" y="9851378"/>
              <a:ext cx="182992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3200" dirty="0"/>
                <a:t>P = 0.15</a:t>
              </a:r>
              <a:r>
                <a:rPr lang="pt-BR" sz="3200" dirty="0"/>
                <a:t> </a:t>
              </a:r>
              <a:endParaRPr lang="en-US" sz="3200" dirty="0"/>
            </a:p>
          </p:txBody>
        </p:sp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EE56F73B-1ADD-4F39-B64D-946DCB373DD3}"/>
                </a:ext>
              </a:extLst>
            </p:cNvPr>
            <p:cNvSpPr txBox="1"/>
            <p:nvPr/>
          </p:nvSpPr>
          <p:spPr>
            <a:xfrm>
              <a:off x="20282525" y="14919486"/>
              <a:ext cx="1313524" cy="584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3200" b="1" dirty="0"/>
                <a:t>498</a:t>
              </a:r>
            </a:p>
          </p:txBody>
        </p:sp>
        <p:sp>
          <p:nvSpPr>
            <p:cNvPr id="164" name="TextBox 163">
              <a:extLst>
                <a:ext uri="{FF2B5EF4-FFF2-40B4-BE49-F238E27FC236}">
                  <a16:creationId xmlns:a16="http://schemas.microsoft.com/office/drawing/2014/main" id="{D5DC7FDB-95B4-4C72-9B9D-D538DFC46EA2}"/>
                </a:ext>
              </a:extLst>
            </p:cNvPr>
            <p:cNvSpPr txBox="1"/>
            <p:nvPr/>
          </p:nvSpPr>
          <p:spPr>
            <a:xfrm>
              <a:off x="28734864" y="12034738"/>
              <a:ext cx="850254" cy="6033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3200" b="1" dirty="0" err="1"/>
                <a:t>A,b</a:t>
              </a:r>
              <a:endParaRPr lang="en-US" sz="3200" b="1" dirty="0"/>
            </a:p>
          </p:txBody>
        </p:sp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6E478FAC-9B81-435D-8A26-DC574EE099BD}"/>
                </a:ext>
              </a:extLst>
            </p:cNvPr>
            <p:cNvSpPr txBox="1"/>
            <p:nvPr/>
          </p:nvSpPr>
          <p:spPr>
            <a:xfrm>
              <a:off x="20473587" y="13127889"/>
              <a:ext cx="850254" cy="6033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3200" b="1" dirty="0" err="1"/>
                <a:t>A,a</a:t>
              </a:r>
              <a:endParaRPr lang="en-US" sz="3200" b="1" dirty="0"/>
            </a:p>
          </p:txBody>
        </p:sp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4A7D2279-D1C8-48CA-BE4F-B4231EED2D60}"/>
                </a:ext>
              </a:extLst>
            </p:cNvPr>
            <p:cNvSpPr txBox="1"/>
            <p:nvPr/>
          </p:nvSpPr>
          <p:spPr>
            <a:xfrm>
              <a:off x="24588550" y="13398060"/>
              <a:ext cx="576064" cy="584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3200" b="1" dirty="0"/>
                <a:t>A</a:t>
              </a:r>
            </a:p>
          </p:txBody>
        </p:sp>
        <p:sp>
          <p:nvSpPr>
            <p:cNvPr id="167" name="object 15">
              <a:extLst>
                <a:ext uri="{FF2B5EF4-FFF2-40B4-BE49-F238E27FC236}">
                  <a16:creationId xmlns:a16="http://schemas.microsoft.com/office/drawing/2014/main" id="{5128C54C-E97D-4685-BAD5-658F5E194F03}"/>
                </a:ext>
              </a:extLst>
            </p:cNvPr>
            <p:cNvSpPr txBox="1"/>
            <p:nvPr/>
          </p:nvSpPr>
          <p:spPr>
            <a:xfrm>
              <a:off x="17850257" y="8093394"/>
              <a:ext cx="12998601" cy="147732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7966" algn="ctr"/>
              <a:r>
                <a:rPr lang="en-US" sz="3200" b="1" spc="20" dirty="0">
                  <a:solidFill>
                    <a:srgbClr val="C00000"/>
                  </a:solidFill>
                  <a:latin typeface="Arial"/>
                  <a:cs typeface="Arial"/>
                </a:rPr>
                <a:t>Figure 4.  Pregnancy loss between days 38 and 111 in Angus heifers submitted to FTAI based on estrous expression and treatment</a:t>
              </a:r>
              <a:endParaRPr sz="3200" dirty="0">
                <a:solidFill>
                  <a:srgbClr val="C00000"/>
                </a:solidFill>
                <a:latin typeface="Arial"/>
                <a:cs typeface="Arial"/>
              </a:endParaRPr>
            </a:p>
          </p:txBody>
        </p:sp>
        <p:sp>
          <p:nvSpPr>
            <p:cNvPr id="168" name="TextBox 167">
              <a:extLst>
                <a:ext uri="{FF2B5EF4-FFF2-40B4-BE49-F238E27FC236}">
                  <a16:creationId xmlns:a16="http://schemas.microsoft.com/office/drawing/2014/main" id="{1929F47E-FE0C-40F9-9093-653AD5862442}"/>
                </a:ext>
              </a:extLst>
            </p:cNvPr>
            <p:cNvSpPr txBox="1"/>
            <p:nvPr/>
          </p:nvSpPr>
          <p:spPr>
            <a:xfrm>
              <a:off x="24349558" y="14919486"/>
              <a:ext cx="1313524" cy="584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3200" b="1" dirty="0"/>
                <a:t>45</a:t>
              </a:r>
            </a:p>
          </p:txBody>
        </p:sp>
        <p:sp>
          <p:nvSpPr>
            <p:cNvPr id="169" name="TextBox 168">
              <a:extLst>
                <a:ext uri="{FF2B5EF4-FFF2-40B4-BE49-F238E27FC236}">
                  <a16:creationId xmlns:a16="http://schemas.microsoft.com/office/drawing/2014/main" id="{7B437E02-6E9E-4474-8866-CE54167F5187}"/>
                </a:ext>
              </a:extLst>
            </p:cNvPr>
            <p:cNvSpPr txBox="1"/>
            <p:nvPr/>
          </p:nvSpPr>
          <p:spPr>
            <a:xfrm>
              <a:off x="28483620" y="14920990"/>
              <a:ext cx="1313524" cy="584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3200" b="1" dirty="0"/>
                <a:t>72</a:t>
              </a:r>
            </a:p>
          </p:txBody>
        </p:sp>
      </p:grpSp>
      <p:pic>
        <p:nvPicPr>
          <p:cNvPr id="170" name="Google Shape;54;p13">
            <a:extLst>
              <a:ext uri="{FF2B5EF4-FFF2-40B4-BE49-F238E27FC236}">
                <a16:creationId xmlns:a16="http://schemas.microsoft.com/office/drawing/2014/main" id="{3B2DC5F9-C0E5-4EB7-8070-057984CB6EDB}"/>
              </a:ext>
            </a:extLst>
          </p:cNvPr>
          <p:cNvPicPr preferRelativeResize="0"/>
          <p:nvPr/>
        </p:nvPicPr>
        <p:blipFill>
          <a:blip r:embed="rId9">
            <a:alphaModFix/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450016" y="39879650"/>
            <a:ext cx="5565625" cy="905606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499674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11480</TotalTime>
  <Words>856</Words>
  <Application>Microsoft Office PowerPoint</Application>
  <PresentationFormat>Custom</PresentationFormat>
  <Paragraphs>107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Default Theme</vt:lpstr>
      <vt:lpstr>PowerPoint Presentation</vt:lpstr>
    </vt:vector>
  </TitlesOfParts>
  <Company>The Ohio State University / OARDC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 Brown</dc:creator>
  <cp:lastModifiedBy>Garcia Guerra, Alvaro G.</cp:lastModifiedBy>
  <cp:revision>118</cp:revision>
  <cp:lastPrinted>2019-01-17T13:50:04Z</cp:lastPrinted>
  <dcterms:created xsi:type="dcterms:W3CDTF">2014-10-24T12:36:21Z</dcterms:created>
  <dcterms:modified xsi:type="dcterms:W3CDTF">2020-01-13T23:06:57Z</dcterms:modified>
</cp:coreProperties>
</file>