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4000" cy="43891200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1pPr>
    <a:lvl2pPr marL="507281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2pPr>
    <a:lvl3pPr marL="1014562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3pPr>
    <a:lvl4pPr marL="1521843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4pPr>
    <a:lvl5pPr marL="2029125" algn="l" rtl="0" fontAlgn="base">
      <a:spcBef>
        <a:spcPct val="0"/>
      </a:spcBef>
      <a:spcAft>
        <a:spcPct val="0"/>
      </a:spcAft>
      <a:buFont typeface="Wingdings" pitchFamily="2" charset="2"/>
      <a:buChar char="Ø"/>
      <a:defRPr sz="4036" kern="1200">
        <a:solidFill>
          <a:schemeClr val="tx1"/>
        </a:solidFill>
        <a:latin typeface="Arial" charset="0"/>
        <a:ea typeface="+mn-ea"/>
        <a:cs typeface="+mn-cs"/>
      </a:defRPr>
    </a:lvl5pPr>
    <a:lvl6pPr marL="2536404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6pPr>
    <a:lvl7pPr marL="3043685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7pPr>
    <a:lvl8pPr marL="3550967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8pPr>
    <a:lvl9pPr marL="4058247" algn="l" defTabSz="1014562" rtl="0" eaLnBrk="1" latinLnBrk="0" hangingPunct="1">
      <a:defRPr sz="4036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24" userDrawn="1">
          <p15:clr>
            <a:srgbClr val="A4A3A4"/>
          </p15:clr>
        </p15:guide>
        <p15:guide id="2" pos="100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9933"/>
    <a:srgbClr val="2A51CC"/>
    <a:srgbClr val="003399"/>
    <a:srgbClr val="336600"/>
    <a:srgbClr val="FFEFEF"/>
    <a:srgbClr val="FAE4E2"/>
    <a:srgbClr val="D23024"/>
    <a:srgbClr val="F1B2AD"/>
    <a:srgbClr val="E46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187" autoAdjust="0"/>
  </p:normalViewPr>
  <p:slideViewPr>
    <p:cSldViewPr>
      <p:cViewPr>
        <p:scale>
          <a:sx n="30" d="100"/>
          <a:sy n="30" d="100"/>
        </p:scale>
        <p:origin x="-762" y="480"/>
      </p:cViewPr>
      <p:guideLst>
        <p:guide orient="horz" pos="13824"/>
        <p:guide pos="100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LEJANDRO\Dropbox\Sincrovac\Sincrovac\Ensayos\2017\Celo%20vs%20no%20celo%20y%20AM%20vs%20PM\Ensayo%20Celo%20Test%20La%20Estrella%20y%20La%20Flori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'La Estrella'!$D$29</c:f>
              <c:strCache>
                <c:ptCount val="1"/>
                <c:pt idx="0">
                  <c:v>% celo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993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73-49D0-90D9-374B70BBA77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73-49D0-90D9-374B70BBA7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('La Estrella'!$A$30;'La Estrella'!$A$32;'La Estrella'!$A$34)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cat>
          <c:val>
            <c:numRef>
              <c:f>('La Estrella'!$D$30;'La Estrella'!$D$32;'La Estrella'!$D$34)</c:f>
              <c:numCache>
                <c:formatCode>0%</c:formatCode>
                <c:ptCount val="3"/>
                <c:pt idx="0">
                  <c:v>0.79335793357933582</c:v>
                </c:pt>
                <c:pt idx="1">
                  <c:v>0.67788461538461542</c:v>
                </c:pt>
                <c:pt idx="2">
                  <c:v>0.66666666666666663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D73-49D0-90D9-374B70BBA7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001536"/>
        <c:axId val="168009728"/>
      </c:barChart>
      <c:catAx>
        <c:axId val="168001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GDR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200" b="1"/>
            </a:pPr>
            <a:endParaRPr lang="es-AR"/>
          </a:p>
        </c:txPr>
        <c:crossAx val="168009728"/>
        <c:crosses val="autoZero"/>
        <c:auto val="1"/>
        <c:lblAlgn val="ctr"/>
        <c:lblOffset val="100"/>
        <c:noMultiLvlLbl val="0"/>
      </c:catAx>
      <c:valAx>
        <c:axId val="168009728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001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 Estrella'!$C$39</c:f>
              <c:strCache>
                <c:ptCount val="1"/>
                <c:pt idx="0">
                  <c:v>% P 38 días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7.77113468070322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B5A-9C12-A63F054ED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'La Negrita'!$A$22:$A$24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'La Estrella'!$C$40:$C$42</c:f>
              <c:numCache>
                <c:formatCode>0%</c:formatCode>
                <c:ptCount val="3"/>
                <c:pt idx="0">
                  <c:v>0.6518518518518519</c:v>
                </c:pt>
                <c:pt idx="1">
                  <c:v>0.56796116504854366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58-4B5A-9C12-A63F054EDDFF}"/>
            </c:ext>
          </c:extLst>
        </c:ser>
        <c:ser>
          <c:idx val="1"/>
          <c:order val="1"/>
          <c:tx>
            <c:strRef>
              <c:f>'La Estrella'!$H$39</c:f>
              <c:strCache>
                <c:ptCount val="1"/>
                <c:pt idx="0">
                  <c:v>% P 111 días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7.77113468070322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58-4B5A-9C12-A63F054ED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'La Negrita'!$A$22:$A$24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cat>
          <c:val>
            <c:numRef>
              <c:f>'La Estrella'!$H$40:$H$42</c:f>
              <c:numCache>
                <c:formatCode>0%</c:formatCode>
                <c:ptCount val="3"/>
                <c:pt idx="0">
                  <c:v>0.62592592592592589</c:v>
                </c:pt>
                <c:pt idx="1">
                  <c:v>0.53398058252427183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058-4B5A-9C12-A63F054EDD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965056"/>
        <c:axId val="167966976"/>
      </c:barChart>
      <c:catAx>
        <c:axId val="167965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GDR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7966976"/>
        <c:crosses val="autoZero"/>
        <c:auto val="1"/>
        <c:lblAlgn val="ctr"/>
        <c:lblOffset val="100"/>
        <c:noMultiLvlLbl val="0"/>
      </c:catAx>
      <c:valAx>
        <c:axId val="167966976"/>
        <c:scaling>
          <c:orientation val="minMax"/>
          <c:max val="0.8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7965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5382132556318"/>
          <c:y val="2.3857344412288574E-2"/>
          <c:w val="0.26553002902369721"/>
          <c:h val="0.29587231540105058"/>
        </c:manualLayout>
      </c:layout>
      <c:overlay val="1"/>
      <c:txPr>
        <a:bodyPr/>
        <a:lstStyle/>
        <a:p>
          <a:pPr>
            <a:defRPr sz="36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682716434888318E-2"/>
          <c:y val="0.12749974448419826"/>
          <c:w val="0.82771568211979596"/>
          <c:h val="0.73854520330825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 Estrella'!$J$54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Estrella'!$L$56:$L$58</c:f>
              <c:numCache>
                <c:formatCode>0%</c:formatCode>
                <c:ptCount val="3"/>
                <c:pt idx="0">
                  <c:v>0.65432098765432101</c:v>
                </c:pt>
                <c:pt idx="1">
                  <c:v>0.58227848101265822</c:v>
                </c:pt>
                <c:pt idx="2">
                  <c:v>0.63070539419087135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44-475C-9D1A-C883A67AA7B7}"/>
            </c:ext>
          </c:extLst>
        </c:ser>
        <c:ser>
          <c:idx val="1"/>
          <c:order val="1"/>
          <c:tx>
            <c:strRef>
              <c:f>'La Estrella'!$R$54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Estrella'!$T$56:$T$58</c:f>
              <c:numCache>
                <c:formatCode>0%</c:formatCode>
                <c:ptCount val="3"/>
                <c:pt idx="0">
                  <c:v>0.61538461538461542</c:v>
                </c:pt>
                <c:pt idx="1">
                  <c:v>0.48837209302325579</c:v>
                </c:pt>
                <c:pt idx="2">
                  <c:v>0.59243697478991597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44-475C-9D1A-C883A67AA7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081664"/>
        <c:axId val="168091648"/>
      </c:barChart>
      <c:catAx>
        <c:axId val="16808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091648"/>
        <c:crosses val="autoZero"/>
        <c:auto val="1"/>
        <c:lblAlgn val="ctr"/>
        <c:lblOffset val="100"/>
        <c:noMultiLvlLbl val="0"/>
      </c:catAx>
      <c:valAx>
        <c:axId val="168091648"/>
        <c:scaling>
          <c:orientation val="minMax"/>
          <c:max val="0.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0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047927656157649"/>
          <c:y val="0"/>
          <c:w val="0.32101471801849024"/>
          <c:h val="0.11883951070512294"/>
        </c:manualLayout>
      </c:layout>
      <c:overlay val="1"/>
      <c:txPr>
        <a:bodyPr/>
        <a:lstStyle/>
        <a:p>
          <a:pPr>
            <a:defRPr sz="36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42429513164181E-2"/>
          <c:y val="0.20485157097929291"/>
          <c:w val="0.9110186373343292"/>
          <c:h val="0.66447491411210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 Estrella'!$J$54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Estrella'!$P$56:$P$58</c:f>
              <c:numCache>
                <c:formatCode>#,#00%</c:formatCode>
                <c:ptCount val="3"/>
                <c:pt idx="0">
                  <c:v>7.5471698113207544E-2</c:v>
                </c:pt>
                <c:pt idx="1">
                  <c:v>6.5217391304347824E-2</c:v>
                </c:pt>
                <c:pt idx="2">
                  <c:v>7.2368421052631582E-2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46-4822-A9C2-337784DE623D}"/>
            </c:ext>
          </c:extLst>
        </c:ser>
        <c:ser>
          <c:idx val="1"/>
          <c:order val="1"/>
          <c:tx>
            <c:strRef>
              <c:f>'La Estrella'!$R$54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8.8535755931878218E-4"/>
                  <c:y val="-0.177549109744020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46-4822-A9C2-337784DE62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Estrella'!$X$56:$X$58</c:f>
              <c:numCache>
                <c:formatCode>#,#00%</c:formatCode>
                <c:ptCount val="3"/>
                <c:pt idx="0">
                  <c:v>2.5000000000000001E-2</c:v>
                </c:pt>
                <c:pt idx="1">
                  <c:v>0</c:v>
                </c:pt>
                <c:pt idx="2">
                  <c:v>2.1276595744680851E-2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46-4822-A9C2-337784DE62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157568"/>
        <c:axId val="168159104"/>
      </c:barChart>
      <c:catAx>
        <c:axId val="16815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159104"/>
        <c:crosses val="autoZero"/>
        <c:auto val="1"/>
        <c:lblAlgn val="ctr"/>
        <c:lblOffset val="100"/>
        <c:noMultiLvlLbl val="0"/>
      </c:catAx>
      <c:valAx>
        <c:axId val="168159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spPr>
          <a:noFill/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15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181123242678529"/>
          <c:y val="3.1963195328724152E-2"/>
          <c:w val="0.31310363347256687"/>
          <c:h val="0.13114328108842607"/>
        </c:manualLayout>
      </c:layout>
      <c:overlay val="1"/>
      <c:txPr>
        <a:bodyPr/>
        <a:lstStyle/>
        <a:p>
          <a:pPr>
            <a:defRPr sz="36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99104183610751E-2"/>
          <c:y val="0.19048686402585677"/>
          <c:w val="0.8208986770731459"/>
          <c:h val="0.65949084151156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 Estrella'!$J$54</c:f>
              <c:strCache>
                <c:ptCount val="1"/>
                <c:pt idx="0">
                  <c:v>49 h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Estrella'!$Q$56:$Q$58</c:f>
              <c:numCache>
                <c:formatCode>0%</c:formatCode>
                <c:ptCount val="3"/>
                <c:pt idx="0">
                  <c:v>0.60493827160493829</c:v>
                </c:pt>
                <c:pt idx="1">
                  <c:v>0.54430379746835444</c:v>
                </c:pt>
                <c:pt idx="2">
                  <c:v>0.58506224066390045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2-4CDF-A616-02BC95D61523}"/>
            </c:ext>
          </c:extLst>
        </c:ser>
        <c:ser>
          <c:idx val="1"/>
          <c:order val="1"/>
          <c:tx>
            <c:strRef>
              <c:f>'La Estrella'!$R$54</c:f>
              <c:strCache>
                <c:ptCount val="1"/>
                <c:pt idx="0">
                  <c:v>55 h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 Estrella'!$J$56:$J$58</c:f>
              <c:strCache>
                <c:ptCount val="3"/>
                <c:pt idx="0">
                  <c:v>Celo si</c:v>
                </c:pt>
                <c:pt idx="1">
                  <c:v>Celo no</c:v>
                </c:pt>
                <c:pt idx="2">
                  <c:v>Total</c:v>
                </c:pt>
              </c:strCache>
            </c:strRef>
          </c:cat>
          <c:val>
            <c:numRef>
              <c:f>'La Estrella'!$Y$56:$Y$58</c:f>
              <c:numCache>
                <c:formatCode>0%</c:formatCode>
                <c:ptCount val="3"/>
                <c:pt idx="0">
                  <c:v>0.6</c:v>
                </c:pt>
                <c:pt idx="1">
                  <c:v>0.48837209302325579</c:v>
                </c:pt>
                <c:pt idx="2">
                  <c:v>0.57983193277310929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52-4CDF-A616-02BC95D61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21312"/>
        <c:axId val="131010944"/>
      </c:barChart>
      <c:catAx>
        <c:axId val="16822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31010944"/>
        <c:crosses val="autoZero"/>
        <c:auto val="1"/>
        <c:lblAlgn val="ctr"/>
        <c:lblOffset val="100"/>
        <c:noMultiLvlLbl val="0"/>
      </c:catAx>
      <c:valAx>
        <c:axId val="131010944"/>
        <c:scaling>
          <c:orientation val="minMax"/>
          <c:max val="0.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3600" b="1"/>
            </a:pPr>
            <a:endParaRPr lang="es-AR"/>
          </a:p>
        </c:txPr>
        <c:crossAx val="16822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596125088118094"/>
          <c:y val="2.4822568235694471E-2"/>
          <c:w val="0.3240565188265937"/>
          <c:h val="0.13964277023456462"/>
        </c:manualLayout>
      </c:layout>
      <c:overlay val="1"/>
      <c:txPr>
        <a:bodyPr/>
        <a:lstStyle/>
        <a:p>
          <a:pPr>
            <a:defRPr sz="36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0.24736</cdr:x>
      <cdr:y>0.04762</cdr:y>
    </cdr:from>
    <cdr:to>
      <cdr:x>0.33186</cdr:x>
      <cdr:y>0.70386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3545764" y="365780"/>
          <a:ext cx="1211236" cy="5040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2800" b="1" dirty="0"/>
            <a:t>A</a:t>
          </a:r>
        </a:p>
        <a:p xmlns:a="http://schemas.openxmlformats.org/drawingml/2006/main">
          <a:pPr algn="ctr"/>
          <a:endParaRPr lang="es-AR" sz="2800" b="1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r>
            <a:rPr lang="es-AR" sz="2800" dirty="0"/>
            <a:t>(271)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0.45614</cdr:x>
      <cdr:y>0.13071</cdr:y>
    </cdr:from>
    <cdr:to>
      <cdr:x>0.545</cdr:x>
      <cdr:y>0.75258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6538449" y="1004017"/>
          <a:ext cx="1273733" cy="4776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2800" b="1" dirty="0"/>
            <a:t>A</a:t>
          </a:r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r>
            <a:rPr lang="es-AR" sz="2800" dirty="0"/>
            <a:t>(208)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0.54695</cdr:x>
      <cdr:y>0.12889</cdr:y>
    </cdr:from>
    <cdr:to>
      <cdr:x>0.62248</cdr:x>
      <cdr:y>0.68602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7840097" y="989968"/>
          <a:ext cx="1082659" cy="4279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2800" b="1" dirty="0"/>
            <a:t>B</a:t>
          </a:r>
        </a:p>
        <a:p xmlns:a="http://schemas.openxmlformats.org/drawingml/2006/main">
          <a:pPr algn="ctr"/>
          <a:endParaRPr lang="es-AR" sz="2800" b="1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r>
            <a:rPr lang="es-AR" sz="2800" dirty="0"/>
            <a:t>(208)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0.77147</cdr:x>
      <cdr:y>0.74686</cdr:y>
    </cdr:from>
    <cdr:to>
      <cdr:x>0.91478</cdr:x>
      <cdr:y>0.82186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058314" y="5736640"/>
          <a:ext cx="20543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2800" dirty="0"/>
            <a:t>(3)        (3)</a:t>
          </a:r>
          <a:endParaRPr lang="es-AR" sz="1100" dirty="0"/>
        </a:p>
      </cdr:txBody>
    </cdr:sp>
  </cdr:relSizeAnchor>
  <cdr:relSizeAnchor xmlns:cdr="http://schemas.openxmlformats.org/drawingml/2006/chartDrawing">
    <cdr:from>
      <cdr:x>0.16117</cdr:x>
      <cdr:y>0.03985</cdr:y>
    </cdr:from>
    <cdr:to>
      <cdr:x>0.24145</cdr:x>
      <cdr:y>0.83232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310187" y="306068"/>
          <a:ext cx="1150746" cy="6086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AR" sz="2800" b="1" dirty="0"/>
            <a:t>A</a:t>
          </a:r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r>
            <a:rPr lang="es-AR" sz="2800" dirty="0"/>
            <a:t>(271)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0.14931</cdr:x>
      <cdr:y>0.08589</cdr:y>
    </cdr:from>
    <cdr:to>
      <cdr:x>0.23699</cdr:x>
      <cdr:y>0.9161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142102" y="609220"/>
          <a:ext cx="1257949" cy="5888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(162)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0.22717</cdr:x>
      <cdr:y>0.1192</cdr:y>
    </cdr:from>
    <cdr:to>
      <cdr:x>0.31485</cdr:x>
      <cdr:y>0.85363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3259191" y="845476"/>
          <a:ext cx="1257937" cy="5209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7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(195)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0.50085</cdr:x>
      <cdr:y>0.27152</cdr:y>
    </cdr:from>
    <cdr:to>
      <cdr:x>0.58707</cdr:x>
      <cdr:y>0.77873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7185655" y="1925900"/>
          <a:ext cx="1237002" cy="3597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200" b="1" dirty="0"/>
        </a:p>
        <a:p xmlns:a="http://schemas.openxmlformats.org/drawingml/2006/main">
          <a:pPr algn="ctr"/>
          <a:r>
            <a:rPr lang="es-AR" sz="3200" b="1" dirty="0"/>
            <a:t>(43)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(162)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0.6966</cdr:x>
      <cdr:y>0.10664</cdr:y>
    </cdr:from>
    <cdr:to>
      <cdr:x>0.78428</cdr:x>
      <cdr:y>0.85123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9994142" y="756439"/>
          <a:ext cx="1257937" cy="5281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X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8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(241)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0.42044</cdr:x>
      <cdr:y>0.14436</cdr:y>
    </cdr:from>
    <cdr:to>
      <cdr:x>0.51037</cdr:x>
      <cdr:y>0.79957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6032116" y="1023997"/>
          <a:ext cx="1290229" cy="4647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(79)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0.78192</cdr:x>
      <cdr:y>0.15566</cdr:y>
    </cdr:from>
    <cdr:to>
      <cdr:x>0.86223</cdr:x>
      <cdr:y>0.85123</cdr:y>
    </cdr:to>
    <cdr:sp macro="" textlink="">
      <cdr:nvSpPr>
        <cdr:cNvPr id="8" name="1 CuadroTexto"/>
        <cdr:cNvSpPr txBox="1"/>
      </cdr:nvSpPr>
      <cdr:spPr>
        <a:xfrm xmlns:a="http://schemas.openxmlformats.org/drawingml/2006/main">
          <a:off x="11218279" y="1104127"/>
          <a:ext cx="1152128" cy="4933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X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8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(238)</a:t>
          </a:r>
          <a:endParaRPr lang="en-US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0.13969</cdr:x>
      <cdr:y>0.09315</cdr:y>
    </cdr:from>
    <cdr:to>
      <cdr:x>0.23977</cdr:x>
      <cdr:y>0.9627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03824" y="697610"/>
          <a:ext cx="1435516" cy="6511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2800" dirty="0"/>
            <a:t>    </a:t>
          </a:r>
          <a:r>
            <a:rPr lang="es-AR" sz="3200" b="1" dirty="0"/>
            <a:t>A</a:t>
          </a:r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18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3200" b="1" dirty="0"/>
        </a:p>
        <a:p xmlns:a="http://schemas.openxmlformats.org/drawingml/2006/main">
          <a:endParaRPr lang="es-AR" sz="2800" b="1" dirty="0"/>
        </a:p>
        <a:p xmlns:a="http://schemas.openxmlformats.org/drawingml/2006/main">
          <a:r>
            <a:rPr lang="en-US" sz="3200" dirty="0"/>
            <a:t> </a:t>
          </a:r>
          <a:r>
            <a:rPr lang="en-US" sz="3200" b="1" dirty="0"/>
            <a:t>(106)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0.20845</cdr:x>
      <cdr:y>0.4916</cdr:y>
    </cdr:from>
    <cdr:to>
      <cdr:x>0.34788</cdr:x>
      <cdr:y>0.90628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990165" y="3681525"/>
          <a:ext cx="2000065" cy="310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000" b="1" dirty="0"/>
        </a:p>
        <a:p xmlns:a="http://schemas.openxmlformats.org/drawingml/2006/main">
          <a:pPr algn="ctr"/>
          <a:endParaRPr lang="es-AR" sz="2000" dirty="0"/>
        </a:p>
        <a:p xmlns:a="http://schemas.openxmlformats.org/drawingml/2006/main">
          <a:pPr algn="ctr"/>
          <a:r>
            <a:rPr lang="es-AR" sz="3200" b="1" dirty="0"/>
            <a:t>(120)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0.44705</cdr:x>
      <cdr:y>0.16843</cdr:y>
    </cdr:from>
    <cdr:to>
      <cdr:x>0.53741</cdr:x>
      <cdr:y>0.95862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6412748" y="1261307"/>
          <a:ext cx="1296144" cy="5917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  <a:endParaRPr lang="es-AR" sz="3600" b="1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2400" dirty="0"/>
        </a:p>
        <a:p xmlns:a="http://schemas.openxmlformats.org/drawingml/2006/main">
          <a:pPr algn="ctr"/>
          <a:endParaRPr lang="es-AR" sz="3200" dirty="0"/>
        </a:p>
        <a:p xmlns:a="http://schemas.openxmlformats.org/drawingml/2006/main">
          <a:pPr algn="ctr"/>
          <a:endParaRPr lang="es-AR" sz="2400" dirty="0"/>
        </a:p>
        <a:p xmlns:a="http://schemas.openxmlformats.org/drawingml/2006/main">
          <a:pPr algn="ctr"/>
          <a:endParaRPr lang="es-AR" sz="2400" dirty="0"/>
        </a:p>
        <a:p xmlns:a="http://schemas.openxmlformats.org/drawingml/2006/main">
          <a:pPr algn="ctr"/>
          <a:r>
            <a:rPr lang="es-AR" sz="3200" b="1" dirty="0"/>
            <a:t>(46)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0.75327</cdr:x>
      <cdr:y>0.12053</cdr:y>
    </cdr:from>
    <cdr:to>
      <cdr:x>0.83312</cdr:x>
      <cdr:y>0.99008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10805236" y="902629"/>
          <a:ext cx="1145489" cy="651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2800" dirty="0"/>
            <a:t>   </a:t>
          </a:r>
          <a:r>
            <a:rPr lang="es-AR" sz="2800" b="1" dirty="0"/>
            <a:t>X</a:t>
          </a:r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0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0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endParaRPr lang="es-AR" sz="2800" dirty="0"/>
        </a:p>
        <a:p xmlns:a="http://schemas.openxmlformats.org/drawingml/2006/main">
          <a:r>
            <a:rPr lang="es-AR" sz="3200" b="1" dirty="0"/>
            <a:t>(152)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0.83312</cdr:x>
      <cdr:y>0.5524</cdr:y>
    </cdr:from>
    <cdr:to>
      <cdr:x>0.92407</cdr:x>
      <cdr:y>0.92262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1950725" y="4136815"/>
          <a:ext cx="1304627" cy="2772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2800" b="1" dirty="0"/>
            <a:t>X</a:t>
          </a:r>
        </a:p>
        <a:p xmlns:a="http://schemas.openxmlformats.org/drawingml/2006/main">
          <a:pPr algn="ctr"/>
          <a:endParaRPr lang="es-AR" sz="2800" dirty="0"/>
        </a:p>
        <a:p xmlns:a="http://schemas.openxmlformats.org/drawingml/2006/main">
          <a:pPr algn="ctr"/>
          <a:endParaRPr lang="es-AR" sz="2400" dirty="0"/>
        </a:p>
        <a:p xmlns:a="http://schemas.openxmlformats.org/drawingml/2006/main">
          <a:pPr algn="ctr"/>
          <a:endParaRPr lang="es-AR" sz="2400" dirty="0"/>
        </a:p>
        <a:p xmlns:a="http://schemas.openxmlformats.org/drawingml/2006/main">
          <a:pPr algn="ctr"/>
          <a:endParaRPr lang="es-AR" sz="1000" dirty="0"/>
        </a:p>
        <a:p xmlns:a="http://schemas.openxmlformats.org/drawingml/2006/main">
          <a:pPr algn="ctr"/>
          <a:r>
            <a:rPr lang="es-AR" sz="3200" b="1" dirty="0"/>
            <a:t>(141)</a:t>
          </a:r>
          <a:endParaRPr lang="en-US" sz="3200" b="1" dirty="0"/>
        </a:p>
      </cdr:txBody>
    </cdr:sp>
  </cdr:relSizeAnchor>
  <cdr:relSizeAnchor xmlns:cdr="http://schemas.openxmlformats.org/drawingml/2006/chartDrawing">
    <cdr:from>
      <cdr:x>0.53741</cdr:x>
      <cdr:y>0.55902</cdr:y>
    </cdr:from>
    <cdr:to>
      <cdr:x>0.61271</cdr:x>
      <cdr:y>0.90195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7708892" y="4186421"/>
          <a:ext cx="1080120" cy="2568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600" b="1" dirty="0"/>
        </a:p>
        <a:p xmlns:a="http://schemas.openxmlformats.org/drawingml/2006/main">
          <a:pPr algn="ctr"/>
          <a:endParaRPr lang="es-AR" sz="300" b="1" dirty="0"/>
        </a:p>
        <a:p xmlns:a="http://schemas.openxmlformats.org/drawingml/2006/main">
          <a:pPr algn="ctr"/>
          <a:r>
            <a:rPr lang="en-US" sz="3200" b="1" dirty="0"/>
            <a:t>(21)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0.14323</cdr:x>
      <cdr:y>0.19182</cdr:y>
    </cdr:from>
    <cdr:to>
      <cdr:x>0.22676</cdr:x>
      <cdr:y>0.89843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157018" y="1598643"/>
          <a:ext cx="1257906" cy="5888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(162)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0.22199</cdr:x>
      <cdr:y>0.20524</cdr:y>
    </cdr:from>
    <cdr:to>
      <cdr:x>0.30553</cdr:x>
      <cdr:y>0.91195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3343061" y="1710483"/>
          <a:ext cx="1258057" cy="5889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400" b="1" dirty="0"/>
        </a:p>
        <a:p xmlns:a="http://schemas.openxmlformats.org/drawingml/2006/main">
          <a:pPr algn="ctr"/>
          <a:endParaRPr lang="es-AR" sz="7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(195)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0.42097</cdr:x>
      <cdr:y>0.25786</cdr:y>
    </cdr:from>
    <cdr:to>
      <cdr:x>0.50666</cdr:x>
      <cdr:y>0.85098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6339592" y="2149006"/>
          <a:ext cx="1290356" cy="4942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(79)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0.5</cdr:x>
      <cdr:y>0.31036</cdr:y>
    </cdr:from>
    <cdr:to>
      <cdr:x>0.58214</cdr:x>
      <cdr:y>0.80152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7529668" y="2586532"/>
          <a:ext cx="1236974" cy="4093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A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400" b="1" dirty="0"/>
        </a:p>
        <a:p xmlns:a="http://schemas.openxmlformats.org/drawingml/2006/main">
          <a:pPr algn="ctr"/>
          <a:endParaRPr lang="es-AR" sz="1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200" b="1" dirty="0"/>
        </a:p>
        <a:p xmlns:a="http://schemas.openxmlformats.org/drawingml/2006/main">
          <a:pPr algn="ctr"/>
          <a:r>
            <a:rPr lang="es-AR" sz="3200" b="1" dirty="0"/>
            <a:t>(43)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(162)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0.69365</cdr:x>
      <cdr:y>0.21525</cdr:y>
    </cdr:from>
    <cdr:to>
      <cdr:x>0.77718</cdr:x>
      <cdr:y>0.89537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0445974" y="1793881"/>
          <a:ext cx="1257906" cy="566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X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4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8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(241)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0.76851</cdr:x>
      <cdr:y>0.22138</cdr:y>
    </cdr:from>
    <cdr:to>
      <cdr:x>0.85289</cdr:x>
      <cdr:y>0.88569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11573229" y="1844999"/>
          <a:ext cx="1270707" cy="5536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AR" sz="3200" b="1" dirty="0"/>
            <a:t>X</a:t>
          </a:r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105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endParaRPr lang="es-AR" sz="2800" b="1" dirty="0"/>
        </a:p>
        <a:p xmlns:a="http://schemas.openxmlformats.org/drawingml/2006/main">
          <a:pPr algn="ctr"/>
          <a:endParaRPr lang="es-AR" sz="3200" b="1" dirty="0"/>
        </a:p>
        <a:p xmlns:a="http://schemas.openxmlformats.org/drawingml/2006/main">
          <a:pPr algn="ctr"/>
          <a:r>
            <a:rPr lang="es-AR" sz="3200" b="1" dirty="0"/>
            <a:t>(238)</a:t>
          </a:r>
          <a:endParaRPr lang="en-US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478" y="1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900F-CF52-457E-98C9-A0D844132DD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2050"/>
            <a:ext cx="22875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1" y="4474408"/>
            <a:ext cx="5505133" cy="36599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992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478" y="8830992"/>
            <a:ext cx="2981749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082C-32B7-4627-A3EA-F16F77653B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1pPr>
    <a:lvl2pPr marL="450022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2pPr>
    <a:lvl3pPr marL="900044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3pPr>
    <a:lvl4pPr marL="1350066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4pPr>
    <a:lvl5pPr marL="1800088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5pPr>
    <a:lvl6pPr marL="2250110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6pPr>
    <a:lvl7pPr marL="2700132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7pPr>
    <a:lvl8pPr marL="3150154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8pPr>
    <a:lvl9pPr marL="3600176" algn="l" defTabSz="900044" rtl="0" eaLnBrk="1" latinLnBrk="0" hangingPunct="1">
      <a:defRPr sz="11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7113" y="1162050"/>
            <a:ext cx="2287587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082C-32B7-4627-A3EA-F16F77653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76" y="13634632"/>
            <a:ext cx="27203251" cy="94087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750" y="24871330"/>
            <a:ext cx="22402503" cy="11217344"/>
          </a:xfrm>
        </p:spPr>
        <p:txBody>
          <a:bodyPr/>
          <a:lstStyle>
            <a:lvl1pPr marL="0" indent="0" algn="ctr">
              <a:buNone/>
              <a:defRPr/>
            </a:lvl1pPr>
            <a:lvl2pPr marL="392144" indent="0" algn="ctr">
              <a:buNone/>
              <a:defRPr/>
            </a:lvl2pPr>
            <a:lvl3pPr marL="784289" indent="0" algn="ctr">
              <a:buNone/>
              <a:defRPr/>
            </a:lvl3pPr>
            <a:lvl4pPr marL="1176433" indent="0" algn="ctr">
              <a:buNone/>
              <a:defRPr/>
            </a:lvl4pPr>
            <a:lvl5pPr marL="1568578" indent="0" algn="ctr">
              <a:buNone/>
              <a:defRPr/>
            </a:lvl5pPr>
            <a:lvl6pPr marL="1960721" indent="0" algn="ctr">
              <a:buNone/>
              <a:defRPr/>
            </a:lvl6pPr>
            <a:lvl7pPr marL="2352865" indent="0" algn="ctr">
              <a:buNone/>
              <a:defRPr/>
            </a:lvl7pPr>
            <a:lvl8pPr marL="2745010" indent="0" algn="ctr">
              <a:buNone/>
              <a:defRPr/>
            </a:lvl8pPr>
            <a:lvl9pPr marL="313715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4BF9-44A0-4268-A995-2DE1E2F57F8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53BD7-A32D-4884-9947-16F1AC49933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4610" y="1755791"/>
            <a:ext cx="7202609" cy="3745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6786" y="1755791"/>
            <a:ext cx="21465228" cy="3745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D0CE6-C562-44A8-8450-ACD6E8FD2BDB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0A06A-2226-461C-B2BE-26F865C75A1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21" y="28203463"/>
            <a:ext cx="27203251" cy="8717367"/>
          </a:xfrm>
        </p:spPr>
        <p:txBody>
          <a:bodyPr anchor="t"/>
          <a:lstStyle>
            <a:lvl1pPr algn="l">
              <a:defRPr sz="342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21" y="18602917"/>
            <a:ext cx="27203251" cy="9600541"/>
          </a:xfrm>
        </p:spPr>
        <p:txBody>
          <a:bodyPr anchor="b"/>
          <a:lstStyle>
            <a:lvl1pPr marL="0" indent="0">
              <a:buNone/>
              <a:defRPr sz="1674"/>
            </a:lvl1pPr>
            <a:lvl2pPr marL="392144" indent="0">
              <a:buNone/>
              <a:defRPr sz="1522"/>
            </a:lvl2pPr>
            <a:lvl3pPr marL="784289" indent="0">
              <a:buNone/>
              <a:defRPr sz="1370"/>
            </a:lvl3pPr>
            <a:lvl4pPr marL="1176433" indent="0">
              <a:buNone/>
              <a:defRPr sz="1141"/>
            </a:lvl4pPr>
            <a:lvl5pPr marL="1568578" indent="0">
              <a:buNone/>
              <a:defRPr sz="1141"/>
            </a:lvl5pPr>
            <a:lvl6pPr marL="1960721" indent="0">
              <a:buNone/>
              <a:defRPr sz="1141"/>
            </a:lvl6pPr>
            <a:lvl7pPr marL="2352865" indent="0">
              <a:buNone/>
              <a:defRPr sz="1141"/>
            </a:lvl7pPr>
            <a:lvl8pPr marL="2745010" indent="0">
              <a:buNone/>
              <a:defRPr sz="1141"/>
            </a:lvl8pPr>
            <a:lvl9pPr marL="3137154" indent="0">
              <a:buNone/>
              <a:defRPr sz="11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224F-DD94-4B09-A142-53B9BB3054F3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6788" y="10242691"/>
            <a:ext cx="14333918" cy="28965236"/>
          </a:xfrm>
        </p:spPr>
        <p:txBody>
          <a:bodyPr/>
          <a:lstStyle>
            <a:lvl1pPr>
              <a:defRPr sz="2435"/>
            </a:lvl1pPr>
            <a:lvl2pPr>
              <a:defRPr sz="2054"/>
            </a:lvl2pPr>
            <a:lvl3pPr>
              <a:defRPr sz="1674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73301" y="10242691"/>
            <a:ext cx="14333918" cy="28965236"/>
          </a:xfrm>
        </p:spPr>
        <p:txBody>
          <a:bodyPr/>
          <a:lstStyle>
            <a:lvl1pPr>
              <a:defRPr sz="2435"/>
            </a:lvl1pPr>
            <a:lvl2pPr>
              <a:defRPr sz="2054"/>
            </a:lvl2pPr>
            <a:lvl3pPr>
              <a:defRPr sz="1674"/>
            </a:lvl3pPr>
            <a:lvl4pPr>
              <a:defRPr sz="1522"/>
            </a:lvl4pPr>
            <a:lvl5pPr>
              <a:defRPr sz="1522"/>
            </a:lvl5pPr>
            <a:lvl6pPr>
              <a:defRPr sz="1522"/>
            </a:lvl6pPr>
            <a:lvl7pPr>
              <a:defRPr sz="1522"/>
            </a:lvl7pPr>
            <a:lvl8pPr>
              <a:defRPr sz="1522"/>
            </a:lvl8pPr>
            <a:lvl9pPr>
              <a:defRPr sz="15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F5D59-1CD9-47AB-868F-98169261F63E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756" y="1757549"/>
            <a:ext cx="28804491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9757" y="9823974"/>
            <a:ext cx="14140819" cy="4095668"/>
          </a:xfrm>
        </p:spPr>
        <p:txBody>
          <a:bodyPr anchor="b"/>
          <a:lstStyle>
            <a:lvl1pPr marL="0" indent="0">
              <a:buNone/>
              <a:defRPr sz="2054" b="1"/>
            </a:lvl1pPr>
            <a:lvl2pPr marL="392144" indent="0">
              <a:buNone/>
              <a:defRPr sz="1674" b="1"/>
            </a:lvl2pPr>
            <a:lvl3pPr marL="784289" indent="0">
              <a:buNone/>
              <a:defRPr sz="1522" b="1"/>
            </a:lvl3pPr>
            <a:lvl4pPr marL="1176433" indent="0">
              <a:buNone/>
              <a:defRPr sz="1370" b="1"/>
            </a:lvl4pPr>
            <a:lvl5pPr marL="1568578" indent="0">
              <a:buNone/>
              <a:defRPr sz="1370" b="1"/>
            </a:lvl5pPr>
            <a:lvl6pPr marL="1960721" indent="0">
              <a:buNone/>
              <a:defRPr sz="1370" b="1"/>
            </a:lvl6pPr>
            <a:lvl7pPr marL="2352865" indent="0">
              <a:buNone/>
              <a:defRPr sz="1370" b="1"/>
            </a:lvl7pPr>
            <a:lvl8pPr marL="2745010" indent="0">
              <a:buNone/>
              <a:defRPr sz="1370" b="1"/>
            </a:lvl8pPr>
            <a:lvl9pPr marL="3137154" indent="0">
              <a:buNone/>
              <a:defRPr sz="1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9757" y="13919641"/>
            <a:ext cx="14140819" cy="25288285"/>
          </a:xfrm>
        </p:spPr>
        <p:txBody>
          <a:bodyPr/>
          <a:lstStyle>
            <a:lvl1pPr>
              <a:defRPr sz="2054"/>
            </a:lvl1pPr>
            <a:lvl2pPr>
              <a:defRPr sz="1674"/>
            </a:lvl2pPr>
            <a:lvl3pPr>
              <a:defRPr sz="1522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488" y="9823974"/>
            <a:ext cx="14146760" cy="4095668"/>
          </a:xfrm>
        </p:spPr>
        <p:txBody>
          <a:bodyPr anchor="b"/>
          <a:lstStyle>
            <a:lvl1pPr marL="0" indent="0">
              <a:buNone/>
              <a:defRPr sz="2054" b="1"/>
            </a:lvl1pPr>
            <a:lvl2pPr marL="392144" indent="0">
              <a:buNone/>
              <a:defRPr sz="1674" b="1"/>
            </a:lvl2pPr>
            <a:lvl3pPr marL="784289" indent="0">
              <a:buNone/>
              <a:defRPr sz="1522" b="1"/>
            </a:lvl3pPr>
            <a:lvl4pPr marL="1176433" indent="0">
              <a:buNone/>
              <a:defRPr sz="1370" b="1"/>
            </a:lvl4pPr>
            <a:lvl5pPr marL="1568578" indent="0">
              <a:buNone/>
              <a:defRPr sz="1370" b="1"/>
            </a:lvl5pPr>
            <a:lvl6pPr marL="1960721" indent="0">
              <a:buNone/>
              <a:defRPr sz="1370" b="1"/>
            </a:lvl6pPr>
            <a:lvl7pPr marL="2352865" indent="0">
              <a:buNone/>
              <a:defRPr sz="1370" b="1"/>
            </a:lvl7pPr>
            <a:lvl8pPr marL="2745010" indent="0">
              <a:buNone/>
              <a:defRPr sz="1370" b="1"/>
            </a:lvl8pPr>
            <a:lvl9pPr marL="3137154" indent="0">
              <a:buNone/>
              <a:defRPr sz="13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488" y="13919641"/>
            <a:ext cx="14146760" cy="25288285"/>
          </a:xfrm>
        </p:spPr>
        <p:txBody>
          <a:bodyPr/>
          <a:lstStyle>
            <a:lvl1pPr>
              <a:defRPr sz="2054"/>
            </a:lvl1pPr>
            <a:lvl2pPr>
              <a:defRPr sz="1674"/>
            </a:lvl2pPr>
            <a:lvl3pPr>
              <a:defRPr sz="1522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C0E48-9388-4EB4-B789-33C1D9F529B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BA4DB-05BF-40F3-9831-B28A661FAA1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0237-E7CD-4193-B4AD-411EB84FE1C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756" y="1746996"/>
            <a:ext cx="10529859" cy="7438352"/>
          </a:xfrm>
        </p:spPr>
        <p:txBody>
          <a:bodyPr anchor="b"/>
          <a:lstStyle>
            <a:lvl1pPr algn="l">
              <a:defRPr sz="16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844" y="1746997"/>
            <a:ext cx="17891405" cy="37460931"/>
          </a:xfrm>
        </p:spPr>
        <p:txBody>
          <a:bodyPr/>
          <a:lstStyle>
            <a:lvl1pPr>
              <a:defRPr sz="2739"/>
            </a:lvl1pPr>
            <a:lvl2pPr>
              <a:defRPr sz="2435"/>
            </a:lvl2pPr>
            <a:lvl3pPr>
              <a:defRPr sz="2054"/>
            </a:lvl3pPr>
            <a:lvl4pPr>
              <a:defRPr sz="1674"/>
            </a:lvl4pPr>
            <a:lvl5pPr>
              <a:defRPr sz="1674"/>
            </a:lvl5pPr>
            <a:lvl6pPr>
              <a:defRPr sz="1674"/>
            </a:lvl6pPr>
            <a:lvl7pPr>
              <a:defRPr sz="1674"/>
            </a:lvl7pPr>
            <a:lvl8pPr>
              <a:defRPr sz="1674"/>
            </a:lvl8pPr>
            <a:lvl9pPr>
              <a:defRPr sz="16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9756" y="9185348"/>
            <a:ext cx="10529859" cy="30022580"/>
          </a:xfrm>
        </p:spPr>
        <p:txBody>
          <a:bodyPr/>
          <a:lstStyle>
            <a:lvl1pPr marL="0" indent="0">
              <a:buNone/>
              <a:defRPr sz="1141"/>
            </a:lvl1pPr>
            <a:lvl2pPr marL="392144" indent="0">
              <a:buNone/>
              <a:defRPr sz="1066"/>
            </a:lvl2pPr>
            <a:lvl3pPr marL="784289" indent="0">
              <a:buNone/>
              <a:defRPr sz="913"/>
            </a:lvl3pPr>
            <a:lvl4pPr marL="1176433" indent="0">
              <a:buNone/>
              <a:defRPr sz="761"/>
            </a:lvl4pPr>
            <a:lvl5pPr marL="1568578" indent="0">
              <a:buNone/>
              <a:defRPr sz="761"/>
            </a:lvl5pPr>
            <a:lvl6pPr marL="1960721" indent="0">
              <a:buNone/>
              <a:defRPr sz="761"/>
            </a:lvl6pPr>
            <a:lvl7pPr marL="2352865" indent="0">
              <a:buNone/>
              <a:defRPr sz="761"/>
            </a:lvl7pPr>
            <a:lvl8pPr marL="2745010" indent="0">
              <a:buNone/>
              <a:defRPr sz="761"/>
            </a:lvl8pPr>
            <a:lvl9pPr marL="3137154" indent="0">
              <a:buNone/>
              <a:defRPr sz="7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1D90-86B2-4519-B9F9-A6F332D1456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764" y="30724545"/>
            <a:ext cx="19202995" cy="3625933"/>
          </a:xfrm>
        </p:spPr>
        <p:txBody>
          <a:bodyPr anchor="b"/>
          <a:lstStyle>
            <a:lvl1pPr algn="l">
              <a:defRPr sz="16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2764" y="3921499"/>
            <a:ext cx="19202995" cy="26335071"/>
          </a:xfrm>
        </p:spPr>
        <p:txBody>
          <a:bodyPr/>
          <a:lstStyle>
            <a:lvl1pPr marL="0" indent="0">
              <a:buNone/>
              <a:defRPr sz="2739"/>
            </a:lvl1pPr>
            <a:lvl2pPr marL="392144" indent="0">
              <a:buNone/>
              <a:defRPr sz="2435"/>
            </a:lvl2pPr>
            <a:lvl3pPr marL="784289" indent="0">
              <a:buNone/>
              <a:defRPr sz="2054"/>
            </a:lvl3pPr>
            <a:lvl4pPr marL="1176433" indent="0">
              <a:buNone/>
              <a:defRPr sz="1674"/>
            </a:lvl4pPr>
            <a:lvl5pPr marL="1568578" indent="0">
              <a:buNone/>
              <a:defRPr sz="1674"/>
            </a:lvl5pPr>
            <a:lvl6pPr marL="1960721" indent="0">
              <a:buNone/>
              <a:defRPr sz="1674"/>
            </a:lvl6pPr>
            <a:lvl7pPr marL="2352865" indent="0">
              <a:buNone/>
              <a:defRPr sz="1674"/>
            </a:lvl7pPr>
            <a:lvl8pPr marL="2745010" indent="0">
              <a:buNone/>
              <a:defRPr sz="1674"/>
            </a:lvl8pPr>
            <a:lvl9pPr marL="3137154" indent="0">
              <a:buNone/>
              <a:defRPr sz="167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2764" y="34350480"/>
            <a:ext cx="19202995" cy="5151253"/>
          </a:xfrm>
        </p:spPr>
        <p:txBody>
          <a:bodyPr/>
          <a:lstStyle>
            <a:lvl1pPr marL="0" indent="0">
              <a:buNone/>
              <a:defRPr sz="1141"/>
            </a:lvl1pPr>
            <a:lvl2pPr marL="392144" indent="0">
              <a:buNone/>
              <a:defRPr sz="1066"/>
            </a:lvl2pPr>
            <a:lvl3pPr marL="784289" indent="0">
              <a:buNone/>
              <a:defRPr sz="913"/>
            </a:lvl3pPr>
            <a:lvl4pPr marL="1176433" indent="0">
              <a:buNone/>
              <a:defRPr sz="761"/>
            </a:lvl4pPr>
            <a:lvl5pPr marL="1568578" indent="0">
              <a:buNone/>
              <a:defRPr sz="761"/>
            </a:lvl5pPr>
            <a:lvl6pPr marL="1960721" indent="0">
              <a:buNone/>
              <a:defRPr sz="761"/>
            </a:lvl6pPr>
            <a:lvl7pPr marL="2352865" indent="0">
              <a:buNone/>
              <a:defRPr sz="761"/>
            </a:lvl7pPr>
            <a:lvl8pPr marL="2745010" indent="0">
              <a:buNone/>
              <a:defRPr sz="761"/>
            </a:lvl8pPr>
            <a:lvl9pPr marL="3137154" indent="0">
              <a:buNone/>
              <a:defRPr sz="7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C278-C0BD-4D95-A9F5-1E4E0C3D2F14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6787" y="1755789"/>
            <a:ext cx="28810433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6787" y="10242691"/>
            <a:ext cx="28810433" cy="2896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6786" y="39969706"/>
            <a:ext cx="7471462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defTabSz="1439224">
              <a:buFontTx/>
              <a:buNone/>
              <a:defRPr sz="2206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32399" y="39969706"/>
            <a:ext cx="10139205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algn="ctr" defTabSz="1439224">
              <a:buFontTx/>
              <a:buNone/>
              <a:defRPr sz="2206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935757" y="39969706"/>
            <a:ext cx="7471462" cy="30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110" tIns="94556" rIns="189110" bIns="94556" numCol="1" anchor="t" anchorCtr="0" compatLnSpc="1">
            <a:prstTxWarp prst="textNoShape">
              <a:avLst/>
            </a:prstTxWarp>
          </a:bodyPr>
          <a:lstStyle>
            <a:lvl1pPr algn="r" defTabSz="1439224">
              <a:buFontTx/>
              <a:buNone/>
              <a:defRPr sz="2206"/>
            </a:lvl1pPr>
          </a:lstStyle>
          <a:p>
            <a:fld id="{004CD824-B98E-451F-AC38-A576896F1E6A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+mj-lt"/>
          <a:ea typeface="+mj-ea"/>
          <a:cs typeface="+mj-cs"/>
        </a:defRPr>
      </a:lvl1pPr>
      <a:lvl2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2pPr>
      <a:lvl3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3pPr>
      <a:lvl4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4pPr>
      <a:lvl5pPr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5pPr>
      <a:lvl6pPr marL="392144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6pPr>
      <a:lvl7pPr marL="784289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7pPr>
      <a:lvl8pPr marL="1176433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8pPr>
      <a:lvl9pPr marL="1568578" algn="ctr" defTabSz="1439224" rtl="0" fontAlgn="base">
        <a:spcBef>
          <a:spcPct val="0"/>
        </a:spcBef>
        <a:spcAft>
          <a:spcPct val="0"/>
        </a:spcAft>
        <a:defRPr sz="6925">
          <a:solidFill>
            <a:schemeClr val="tx2"/>
          </a:solidFill>
          <a:latin typeface="Arial" charset="0"/>
        </a:defRPr>
      </a:lvl9pPr>
    </p:titleStyle>
    <p:bodyStyle>
      <a:lvl1pPr marL="539198" indent="-539198" algn="l" defTabSz="1439224" rtl="0" fontAlgn="base">
        <a:spcBef>
          <a:spcPct val="20000"/>
        </a:spcBef>
        <a:spcAft>
          <a:spcPct val="0"/>
        </a:spcAft>
        <a:buChar char="•"/>
        <a:defRPr sz="5098">
          <a:solidFill>
            <a:schemeClr val="tx1"/>
          </a:solidFill>
          <a:latin typeface="+mn-lt"/>
          <a:ea typeface="+mn-ea"/>
          <a:cs typeface="+mn-cs"/>
        </a:defRPr>
      </a:lvl1pPr>
      <a:lvl2pPr marL="1169625" indent="-449331" algn="l" defTabSz="1439224" rtl="0" fontAlgn="base">
        <a:spcBef>
          <a:spcPct val="20000"/>
        </a:spcBef>
        <a:spcAft>
          <a:spcPct val="0"/>
        </a:spcAft>
        <a:buChar char="–"/>
        <a:defRPr sz="4489">
          <a:solidFill>
            <a:schemeClr val="tx1"/>
          </a:solidFill>
          <a:latin typeface="+mn-lt"/>
        </a:defRPr>
      </a:lvl2pPr>
      <a:lvl3pPr marL="1798690" indent="-359465" algn="l" defTabSz="1439224" rtl="0" fontAlgn="base">
        <a:spcBef>
          <a:spcPct val="20000"/>
        </a:spcBef>
        <a:spcAft>
          <a:spcPct val="0"/>
        </a:spcAft>
        <a:buChar char="•"/>
        <a:defRPr sz="3729">
          <a:solidFill>
            <a:schemeClr val="tx1"/>
          </a:solidFill>
          <a:latin typeface="+mn-lt"/>
        </a:defRPr>
      </a:lvl3pPr>
      <a:lvl4pPr marL="2517621" indent="-359465" algn="l" defTabSz="1439224" rtl="0" fontAlgn="base">
        <a:spcBef>
          <a:spcPct val="20000"/>
        </a:spcBef>
        <a:spcAft>
          <a:spcPct val="0"/>
        </a:spcAft>
        <a:buChar char="–"/>
        <a:defRPr sz="3196">
          <a:solidFill>
            <a:schemeClr val="tx1"/>
          </a:solidFill>
          <a:latin typeface="+mn-lt"/>
        </a:defRPr>
      </a:lvl4pPr>
      <a:lvl5pPr marL="3237914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5pPr>
      <a:lvl6pPr marL="3630058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6pPr>
      <a:lvl7pPr marL="4022202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7pPr>
      <a:lvl8pPr marL="4414346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8pPr>
      <a:lvl9pPr marL="4806491" indent="-360827" algn="l" defTabSz="1439224" rtl="0" fontAlgn="base">
        <a:spcBef>
          <a:spcPct val="20000"/>
        </a:spcBef>
        <a:spcAft>
          <a:spcPct val="0"/>
        </a:spcAft>
        <a:buChar char="»"/>
        <a:defRPr sz="319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1pPr>
      <a:lvl2pPr marL="392144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2pPr>
      <a:lvl3pPr marL="784289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176433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4pPr>
      <a:lvl5pPr marL="1568578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5pPr>
      <a:lvl6pPr marL="1960721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6pPr>
      <a:lvl7pPr marL="2352865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7pPr>
      <a:lvl8pPr marL="2745010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8pPr>
      <a:lvl9pPr marL="3137154" algn="l" defTabSz="784289" rtl="0" eaLnBrk="1" latinLnBrk="0" hangingPunct="1">
        <a:defRPr sz="15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154132" y="24762896"/>
            <a:ext cx="15678648" cy="18641087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endParaRPr lang="en-US" sz="2444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16194281" y="4447657"/>
            <a:ext cx="15599976" cy="29479201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endParaRPr lang="en-US" sz="2444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16718045" y="4087617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RESULTADOS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777312" y="24393872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RESULTADOS</a:t>
            </a:r>
          </a:p>
        </p:txBody>
      </p:sp>
      <p:sp>
        <p:nvSpPr>
          <p:cNvPr id="2621" name="Text Box 573"/>
          <p:cNvSpPr txBox="1">
            <a:spLocks noChangeArrowheads="1"/>
          </p:cNvSpPr>
          <p:nvPr/>
        </p:nvSpPr>
        <p:spPr bwMode="auto">
          <a:xfrm>
            <a:off x="158145" y="703241"/>
            <a:ext cx="31613053" cy="3112753"/>
          </a:xfrm>
          <a:prstGeom prst="rect">
            <a:avLst/>
          </a:prstGeom>
          <a:noFill/>
          <a:ln w="76200" algn="ctr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square" lIns="67541" tIns="33771" rIns="67541" bIns="3377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endParaRPr lang="en-US" sz="1944" b="1" dirty="0">
              <a:ln w="11430"/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s-AR" sz="4800" b="1" dirty="0" smtClean="0"/>
              <a:t>Retraso en el momento </a:t>
            </a:r>
            <a:r>
              <a:rPr lang="es-AR" sz="4800" b="1" dirty="0"/>
              <a:t>de la IATF</a:t>
            </a:r>
            <a:r>
              <a:rPr lang="es-AR" sz="4800" dirty="0"/>
              <a:t> </a:t>
            </a:r>
            <a:r>
              <a:rPr lang="es-AR" sz="4800" b="1" dirty="0"/>
              <a:t>en vaquillonas </a:t>
            </a:r>
            <a:r>
              <a:rPr lang="es-AR" sz="4800" b="1" dirty="0" smtClean="0"/>
              <a:t> que no manifestaron celo tratadas </a:t>
            </a:r>
            <a:r>
              <a:rPr lang="es-AR" sz="4800" b="1" dirty="0"/>
              <a:t>con progestágeno, estradiol</a:t>
            </a:r>
            <a:r>
              <a:rPr lang="en-US" sz="4800" dirty="0"/>
              <a:t> </a:t>
            </a:r>
            <a:r>
              <a:rPr lang="en-US" sz="4800" b="1"/>
              <a:t>y </a:t>
            </a:r>
            <a:r>
              <a:rPr lang="en-US" sz="4800" b="1" smtClean="0"/>
              <a:t>eCG</a:t>
            </a:r>
            <a:endParaRPr lang="en-US" sz="4800" b="1" dirty="0"/>
          </a:p>
          <a:p>
            <a:pPr algn="ctr">
              <a:buNone/>
            </a:pPr>
            <a:endParaRPr lang="es-AR" sz="1400" b="1" dirty="0"/>
          </a:p>
          <a:p>
            <a:pPr marL="514350" indent="-514350" algn="ctr">
              <a:buAutoNum type="alphaUcPeriod"/>
            </a:pP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Butler</a:t>
            </a:r>
            <a:r>
              <a:rPr lang="es-E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H. Butler</a:t>
            </a:r>
            <a:r>
              <a:rPr lang="es-E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E. Etcheverry</a:t>
            </a:r>
            <a:r>
              <a:rPr lang="es-E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J. F. Pagani</a:t>
            </a:r>
            <a:r>
              <a:rPr lang="es-E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AR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R. Alberio</a:t>
            </a:r>
            <a:r>
              <a:rPr lang="es-AR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s-E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A. Garcia-Guerra</a:t>
            </a:r>
            <a:r>
              <a:rPr lang="es-E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algn="ctr">
              <a:buNone/>
            </a:pPr>
            <a:endParaRPr lang="es-E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U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Sincrovac SRL, </a:t>
            </a:r>
            <a:r>
              <a:rPr lang="es-AR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s-AR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Fac. </a:t>
            </a:r>
            <a:r>
              <a:rPr lang="en-U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Cs. </a:t>
            </a:r>
            <a:r>
              <a:rPr lang="en-US" sz="272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Agrarias</a:t>
            </a:r>
            <a:r>
              <a:rPr lang="en-U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UNMP, </a:t>
            </a:r>
            <a:r>
              <a:rPr lang="en-US" sz="272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72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Animal Sciences, The Ohio State University, Columbus, OH, USA</a:t>
            </a:r>
            <a:endParaRPr lang="es-ES" sz="272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154131" y="4447657"/>
            <a:ext cx="15676332" cy="373206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algn="just"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r>
              <a:rPr lang="es-AR" sz="3128" kern="0" dirty="0" smtClean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Los protocolos para IATF que usan </a:t>
            </a:r>
            <a:r>
              <a:rPr lang="es-AR" sz="3128" kern="0" dirty="0" err="1" smtClean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cipionato</a:t>
            </a:r>
            <a:r>
              <a:rPr lang="es-AR" sz="3128" kern="0" dirty="0" smtClean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 de estradiol (CPE) como inductor de ovulación al momento del retiro de los dispositivos, presentan una mayor dispersión de la ovulación que aquellos que utilizaban benzoato de estradiol o que utilizan </a:t>
            </a:r>
            <a:r>
              <a:rPr lang="es-AR" sz="3128" kern="0" dirty="0" err="1" smtClean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GnRH</a:t>
            </a:r>
            <a:r>
              <a:rPr lang="es-AR" sz="3128" kern="0" dirty="0" smtClean="0">
                <a:solidFill>
                  <a:srgbClr val="000000"/>
                </a:solidFill>
                <a:latin typeface="+mn-lt"/>
                <a:ea typeface="ＭＳ Ｐゴシック" pitchFamily="-108" charset="-128"/>
              </a:rPr>
              <a:t>. Asimismo entre un 50 y 10% de los animales no presentan celo a las 60 h de haber retirado los dispositivos. La eCG puede aumentar la proporción de animales en celo al momento de la IATF  </a:t>
            </a:r>
            <a:endParaRPr lang="es-AR" sz="3128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54132" y="8703118"/>
            <a:ext cx="15678648" cy="2225259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algn="just" defTabSz="805195" fontAlgn="auto">
              <a:spcBef>
                <a:spcPts val="0"/>
              </a:spcBef>
              <a:spcAft>
                <a:spcPts val="266"/>
              </a:spcAft>
              <a:buNone/>
              <a:defRPr/>
            </a:pPr>
            <a:r>
              <a:rPr lang="es-AR" sz="3200" dirty="0"/>
              <a:t>Determinar el efecto del horario de inseminación sobre el porcentaje de preñez a la IATF en vaquillonas que no manifestaron celo tratadas con un protocolo clásico con eCG y utilizando CPE como inductor de la ovulación</a:t>
            </a:r>
            <a:r>
              <a:rPr lang="en-US" sz="3200" dirty="0"/>
              <a:t>.</a:t>
            </a:r>
            <a:endParaRPr lang="en-US" sz="3128" kern="0" dirty="0">
              <a:solidFill>
                <a:srgbClr val="000000"/>
              </a:solidFill>
              <a:latin typeface="+mn-lt"/>
              <a:ea typeface="ＭＳ Ｐゴシック" pitchFamily="-108" charset="-128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709230" y="4096908"/>
            <a:ext cx="4990230" cy="761090"/>
          </a:xfrm>
          <a:prstGeom prst="rect">
            <a:avLst/>
          </a:prstGeom>
          <a:solidFill>
            <a:schemeClr val="bg1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INTRODUCCIÓN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779628" y="8367053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OBJETIVO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154131" y="11432433"/>
            <a:ext cx="15676332" cy="12501461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399050" indent="-399050" algn="just" defTabSz="805195" fontAlgn="auto">
              <a:spcBef>
                <a:spcPts val="0"/>
              </a:spcBef>
              <a:spcAft>
                <a:spcPts val="1200"/>
              </a:spcAft>
              <a:buFont typeface="Arial" pitchFamily="-108" charset="0"/>
              <a:buChar char="•"/>
              <a:defRPr/>
            </a:pPr>
            <a:r>
              <a:rPr lang="es-AR" sz="3128" dirty="0" smtClean="0"/>
              <a:t>Vaquillonas Angus negras (n=479) </a:t>
            </a:r>
            <a:r>
              <a:rPr lang="es-AR" sz="3200" dirty="0" smtClean="0"/>
              <a:t>fueron clasificadas en base al grado de desarrollo reproductivo (GDR) según escala de Anderson modificada (donde 1 es infantil y 4 púber). </a:t>
            </a:r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200" dirty="0" smtClean="0"/>
              <a:t>Las vaquillonas aptas (GDR≥2) fueron tratadas según se muestra más abajo y asignadas para ser IATF a las 49 o 55 </a:t>
            </a:r>
            <a:r>
              <a:rPr lang="es-AR" sz="3200" dirty="0" err="1" smtClean="0"/>
              <a:t>hs</a:t>
            </a:r>
            <a:r>
              <a:rPr lang="es-AR" sz="3200" dirty="0" smtClean="0"/>
              <a:t> de haber retirados los dispositivos. </a:t>
            </a:r>
            <a:endParaRPr lang="es-AR" sz="3128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endParaRPr lang="es-AR" sz="1173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128" dirty="0" smtClean="0"/>
              <a:t>El celo se determinó por medio de Pintura (</a:t>
            </a:r>
            <a:r>
              <a:rPr lang="es-AR" sz="3128" dirty="0" err="1" smtClean="0"/>
              <a:t>Celotest</a:t>
            </a:r>
            <a:r>
              <a:rPr lang="es-AR" sz="3128" baseline="30000" dirty="0" smtClean="0"/>
              <a:t>®</a:t>
            </a:r>
            <a:r>
              <a:rPr lang="es-AR" sz="3128" dirty="0" smtClean="0"/>
              <a:t>, </a:t>
            </a:r>
            <a:r>
              <a:rPr lang="es-AR" sz="3128" dirty="0" err="1" smtClean="0"/>
              <a:t>Biotay</a:t>
            </a:r>
            <a:r>
              <a:rPr lang="es-AR" sz="3128" dirty="0" smtClean="0"/>
              <a:t>) al momento de la IATF.</a:t>
            </a:r>
          </a:p>
          <a:p>
            <a:pPr marL="399050" indent="-399050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endParaRPr lang="es-AR" sz="1170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128" dirty="0" smtClean="0"/>
              <a:t>La preñez fue determinada a los 38 días por ecografía (</a:t>
            </a:r>
            <a:r>
              <a:rPr lang="es-AR" sz="3128" dirty="0" err="1" smtClean="0"/>
              <a:t>Mindray</a:t>
            </a:r>
            <a:r>
              <a:rPr lang="es-AR" sz="3128" dirty="0" smtClean="0"/>
              <a:t> DP30) y se confirmó continuidad gestacional a por tacto </a:t>
            </a:r>
            <a:r>
              <a:rPr lang="es-AR" sz="3128" dirty="0" err="1" smtClean="0"/>
              <a:t>transrectal</a:t>
            </a:r>
            <a:r>
              <a:rPr lang="es-AR" sz="3128" dirty="0" smtClean="0"/>
              <a:t> a los 111 días.</a:t>
            </a:r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endParaRPr lang="es-AR" sz="3128" dirty="0" smtClean="0"/>
          </a:p>
          <a:p>
            <a:pPr marL="399050" indent="-399050" algn="just" defTabSz="805195" fontAlgn="auto">
              <a:spcBef>
                <a:spcPts val="0"/>
              </a:spcBef>
              <a:spcAft>
                <a:spcPts val="266"/>
              </a:spcAft>
              <a:buFont typeface="Arial" pitchFamily="-108" charset="0"/>
              <a:buChar char="•"/>
              <a:defRPr/>
            </a:pPr>
            <a:r>
              <a:rPr lang="es-AR" sz="3128" dirty="0" smtClean="0"/>
              <a:t>Los datos fueron analizados mediante regresión logística utilizando el procedimiento GLIMMIX (SAS 9.4). </a:t>
            </a:r>
            <a:endParaRPr lang="es-AR" sz="3128" dirty="0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777312" y="11144401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MATERIALES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6175457" y="40986717"/>
            <a:ext cx="15611268" cy="2417267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/>
              <a:t>Al personal del establecimiento La Estrella de Establecimiento La Negra SA por prestar los animales y asistencia para el trabajo de manga.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/>
              <a:t>International </a:t>
            </a:r>
            <a:r>
              <a:rPr lang="es-AR" sz="2800" dirty="0" err="1"/>
              <a:t>Research</a:t>
            </a:r>
            <a:r>
              <a:rPr lang="es-AR" sz="2800" dirty="0"/>
              <a:t> </a:t>
            </a:r>
            <a:r>
              <a:rPr lang="es-AR" sz="2800" dirty="0" err="1"/>
              <a:t>Award</a:t>
            </a:r>
            <a:r>
              <a:rPr lang="es-AR" sz="2800" dirty="0"/>
              <a:t>, Office of International </a:t>
            </a:r>
            <a:r>
              <a:rPr lang="es-AR" sz="2800" dirty="0" err="1"/>
              <a:t>Programs</a:t>
            </a:r>
            <a:r>
              <a:rPr lang="es-AR" sz="2800" dirty="0"/>
              <a:t> in </a:t>
            </a:r>
            <a:r>
              <a:rPr lang="es-AR" sz="2800" dirty="0" err="1"/>
              <a:t>Agriculture</a:t>
            </a:r>
            <a:r>
              <a:rPr lang="es-AR" sz="2800" dirty="0"/>
              <a:t>, </a:t>
            </a:r>
            <a:r>
              <a:rPr lang="es-AR" sz="2800" dirty="0" err="1"/>
              <a:t>The</a:t>
            </a:r>
            <a:r>
              <a:rPr lang="es-AR" sz="2800" dirty="0"/>
              <a:t> Ohio </a:t>
            </a:r>
            <a:r>
              <a:rPr lang="es-AR" sz="2800" dirty="0" err="1"/>
              <a:t>State</a:t>
            </a:r>
            <a:r>
              <a:rPr lang="es-AR" sz="2800" dirty="0"/>
              <a:t> </a:t>
            </a:r>
            <a:r>
              <a:rPr lang="es-AR" sz="2800" dirty="0" err="1"/>
              <a:t>University</a:t>
            </a:r>
            <a:r>
              <a:rPr lang="es-AR" sz="2800" dirty="0"/>
              <a:t>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800" dirty="0"/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17183976" y="40606108"/>
            <a:ext cx="5946816" cy="76121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square"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kern="0" cap="all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Agradecimientos</a:t>
            </a:r>
            <a:endParaRPr lang="en-US" sz="3324" b="1" kern="0" cap="all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Unicode MS" pitchFamily="-108" charset="0"/>
              <a:ea typeface="ＭＳ Ｐゴシック" pitchFamily="-108" charset="-128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/>
        </p:nvSpPr>
        <p:spPr bwMode="auto">
          <a:xfrm>
            <a:off x="16173445" y="34619009"/>
            <a:ext cx="15607033" cy="5730912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</p:spPr>
        <p:txBody>
          <a:bodyPr lIns="642832" tIns="642832" rIns="642832" bIns="642832">
            <a:prstTxWarp prst="textNoShape">
              <a:avLst/>
            </a:prstTxWarp>
          </a:bodyPr>
          <a:lstStyle/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Hubo una tendencia (P=0,06) a un mayor porcentaje de preñez al D38 en vaquillonas que manifestaron celo comparado con aquellas que no lo hicieron. Esto no se mantuvo al D111.</a:t>
            </a:r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3200" dirty="0"/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No se encontraron diferencias en el porcentaje de preñez al D38 y D111 entre aquellas inseminadas a las 49 o 55 h.</a:t>
            </a:r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3200" dirty="0"/>
          </a:p>
          <a:p>
            <a:pPr marL="446959" indent="-446959" algn="just" defTabSz="8051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200" dirty="0"/>
              <a:t>El retraso de 7 h en el momento de inseminación en vaquillonas de 24 meses, tratadas con eCG al retiro del dispositivo, que no manifiestan celo no conlleva un aumento en los porcentajes de preñez.</a:t>
            </a:r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marL="446959" indent="-446959" defTabSz="80519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17213094" y="34258968"/>
            <a:ext cx="4990230" cy="761124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lIns="83303" tIns="41648" rIns="83303" bIns="41648">
            <a:prstTxWarp prst="textNoShape">
              <a:avLst/>
            </a:prstTxWarp>
            <a:spAutoFit/>
          </a:bodyPr>
          <a:lstStyle/>
          <a:p>
            <a:pPr algn="ctr" defTabSz="826478" eaLnBrk="0" fontAlgn="auto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399" b="1" kern="0" cap="all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pitchFamily="-108" charset="0"/>
                <a:ea typeface="ＭＳ Ｐゴシック" pitchFamily="-108" charset="-128"/>
              </a:rPr>
              <a:t>Conclusiones</a:t>
            </a:r>
            <a:endParaRPr lang="en-US" sz="4399" b="1" kern="0" cap="all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Unicode MS" pitchFamily="-108" charset="0"/>
              <a:ea typeface="ＭＳ Ｐゴシック" pitchFamily="-108" charset="-128"/>
            </a:endParaRPr>
          </a:p>
        </p:txBody>
      </p:sp>
      <p:sp>
        <p:nvSpPr>
          <p:cNvPr id="123" name="TextBox 63"/>
          <p:cNvSpPr txBox="1"/>
          <p:nvPr/>
        </p:nvSpPr>
        <p:spPr>
          <a:xfrm>
            <a:off x="263481" y="33926858"/>
            <a:ext cx="15591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u="sng" dirty="0" err="1"/>
              <a:t>Figura</a:t>
            </a:r>
            <a:r>
              <a:rPr lang="en-US" sz="3200" b="1" u="sng" dirty="0"/>
              <a:t> 2: </a:t>
            </a:r>
            <a:r>
              <a:rPr lang="es-AR" sz="3200" u="sng" dirty="0"/>
              <a:t>Porcentaje de preñez a la IATF </a:t>
            </a:r>
            <a:r>
              <a:rPr lang="es-AR" sz="3200" u="sng" dirty="0" smtClean="0"/>
              <a:t>por </a:t>
            </a:r>
            <a:r>
              <a:rPr lang="es-AR" sz="3200" u="sng" dirty="0"/>
              <a:t>GDR</a:t>
            </a:r>
            <a:r>
              <a:rPr lang="en-US" sz="3200" u="sng" dirty="0"/>
              <a:t>.</a:t>
            </a:r>
          </a:p>
        </p:txBody>
      </p:sp>
      <p:sp>
        <p:nvSpPr>
          <p:cNvPr id="4" name="3 Rectángulo"/>
          <p:cNvSpPr/>
          <p:nvPr/>
        </p:nvSpPr>
        <p:spPr bwMode="auto">
          <a:xfrm>
            <a:off x="1307142" y="20043398"/>
            <a:ext cx="3607422" cy="6335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285451" y="25436864"/>
            <a:ext cx="15591248" cy="7513737"/>
            <a:chOff x="285451" y="25225634"/>
            <a:chExt cx="15591248" cy="6693074"/>
          </a:xfrm>
        </p:grpSpPr>
        <p:graphicFrame>
          <p:nvGraphicFramePr>
            <p:cNvPr id="138" name="1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6943737"/>
                </p:ext>
              </p:extLst>
            </p:nvPr>
          </p:nvGraphicFramePr>
          <p:xfrm>
            <a:off x="831770" y="26010604"/>
            <a:ext cx="14234126" cy="59081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4" name="TextBox 63"/>
            <p:cNvSpPr txBox="1"/>
            <p:nvPr/>
          </p:nvSpPr>
          <p:spPr>
            <a:xfrm>
              <a:off x="285451" y="25225634"/>
              <a:ext cx="15591248" cy="520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u="sng" dirty="0" err="1"/>
                <a:t>Figura</a:t>
              </a:r>
              <a:r>
                <a:rPr lang="en-US" sz="3200" b="1" u="sng" dirty="0"/>
                <a:t> 1: </a:t>
              </a:r>
              <a:r>
                <a:rPr lang="es-AR" sz="3200" u="sng" dirty="0"/>
                <a:t>Manifestación de celo al momento de la IATF según GDR</a:t>
              </a:r>
              <a:r>
                <a:rPr lang="en-US" sz="3200" u="sng" dirty="0"/>
                <a:t>. </a:t>
              </a:r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11990397" y="26372006"/>
              <a:ext cx="1540852" cy="4030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3200" b="1" dirty="0"/>
                <a:t>AB</a:t>
              </a:r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r>
                <a:rPr lang="es-AR" sz="3200" dirty="0"/>
                <a:t>(3)</a:t>
              </a:r>
              <a:endParaRPr lang="en-US" sz="3200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7801418" y="26309144"/>
              <a:ext cx="1540852" cy="4030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3200" b="1" dirty="0"/>
                <a:t>B</a:t>
              </a:r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r>
                <a:rPr lang="es-AR" sz="3200" dirty="0"/>
                <a:t>(208)</a:t>
              </a:r>
              <a:endParaRPr lang="en-US" sz="3200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503311" y="25933347"/>
              <a:ext cx="1656185" cy="4468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s-AR" sz="3200" b="1" dirty="0"/>
                <a:t>A</a:t>
              </a:r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endParaRPr lang="es-AR" sz="3200" dirty="0"/>
            </a:p>
            <a:p>
              <a:pPr algn="ctr">
                <a:buNone/>
              </a:pPr>
              <a:r>
                <a:rPr lang="es-AR" sz="3200" dirty="0"/>
                <a:t>(271)</a:t>
              </a:r>
              <a:endParaRPr lang="en-US" sz="3200" dirty="0"/>
            </a:p>
          </p:txBody>
        </p:sp>
      </p:grpSp>
      <p:sp>
        <p:nvSpPr>
          <p:cNvPr id="11" name="10 Rectángulo"/>
          <p:cNvSpPr/>
          <p:nvPr/>
        </p:nvSpPr>
        <p:spPr bwMode="auto">
          <a:xfrm>
            <a:off x="10624858" y="18993272"/>
            <a:ext cx="2188924" cy="20618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 bwMode="auto">
          <a:xfrm>
            <a:off x="1623858" y="22001062"/>
            <a:ext cx="930337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14 Rectángulo"/>
          <p:cNvSpPr/>
          <p:nvPr/>
        </p:nvSpPr>
        <p:spPr bwMode="auto">
          <a:xfrm>
            <a:off x="1667182" y="21401097"/>
            <a:ext cx="6816196" cy="5719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AR" sz="3200" b="1" dirty="0">
                <a:solidFill>
                  <a:schemeClr val="bg1"/>
                </a:solidFill>
                <a:latin typeface="Arial" charset="0"/>
              </a:rPr>
              <a:t>DIB 0,5 g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8536626" y="21055116"/>
            <a:ext cx="2390606" cy="633515"/>
          </a:xfrm>
          <a:prstGeom prst="rect">
            <a:avLst/>
          </a:prstGeom>
          <a:solidFill>
            <a:srgbClr val="FF993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78748" tIns="39374" rIns="78748" bIns="39374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677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AR" sz="3600" dirty="0" err="1">
                <a:solidFill>
                  <a:schemeClr val="bg1"/>
                </a:solidFill>
              </a:rPr>
              <a:t>Celotest</a:t>
            </a:r>
            <a:r>
              <a:rPr lang="es-AR" sz="3600" baseline="30000" dirty="0">
                <a:solidFill>
                  <a:schemeClr val="bg1"/>
                </a:solidFill>
              </a:rPr>
              <a:t>®</a:t>
            </a:r>
            <a:endParaRPr kumimoji="0" lang="en-US" sz="3600" b="0" i="0" u="none" strike="noStrike" cap="none" normalizeH="0" baseline="3000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67" name="66 Conector recto de flecha"/>
          <p:cNvCxnSpPr/>
          <p:nvPr/>
        </p:nvCxnSpPr>
        <p:spPr bwMode="auto">
          <a:xfrm flipV="1">
            <a:off x="11035244" y="21200133"/>
            <a:ext cx="684076" cy="85079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0 Conector recto de flecha"/>
          <p:cNvCxnSpPr/>
          <p:nvPr/>
        </p:nvCxnSpPr>
        <p:spPr bwMode="auto">
          <a:xfrm>
            <a:off x="11035244" y="22117073"/>
            <a:ext cx="684076" cy="7129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22 Conector recto de flecha"/>
          <p:cNvCxnSpPr/>
          <p:nvPr/>
        </p:nvCxnSpPr>
        <p:spPr bwMode="auto">
          <a:xfrm flipV="1">
            <a:off x="1679769" y="22830030"/>
            <a:ext cx="0" cy="4249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23 CuadroTexto"/>
          <p:cNvSpPr txBox="1"/>
          <p:nvPr/>
        </p:nvSpPr>
        <p:spPr>
          <a:xfrm>
            <a:off x="903778" y="23250037"/>
            <a:ext cx="18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2mg BE</a:t>
            </a:r>
            <a:endParaRPr lang="en-US" sz="28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191810" y="22117073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Día 0</a:t>
            </a:r>
            <a:endParaRPr lang="en-US" sz="2800" dirty="0"/>
          </a:p>
        </p:txBody>
      </p:sp>
      <p:cxnSp>
        <p:nvCxnSpPr>
          <p:cNvPr id="83" name="82 Conector recto de flecha"/>
          <p:cNvCxnSpPr/>
          <p:nvPr/>
        </p:nvCxnSpPr>
        <p:spPr bwMode="auto">
          <a:xfrm flipV="1">
            <a:off x="8445010" y="22830030"/>
            <a:ext cx="0" cy="4249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83 CuadroTexto"/>
          <p:cNvSpPr txBox="1"/>
          <p:nvPr/>
        </p:nvSpPr>
        <p:spPr>
          <a:xfrm>
            <a:off x="7669019" y="23250037"/>
            <a:ext cx="18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 err="1"/>
              <a:t>PgF</a:t>
            </a:r>
            <a:endParaRPr lang="en-US" sz="28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8248594" y="2211707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8</a:t>
            </a:r>
            <a:endParaRPr lang="en-US" sz="2800" dirty="0"/>
          </a:p>
        </p:txBody>
      </p:sp>
      <p:cxnSp>
        <p:nvCxnSpPr>
          <p:cNvPr id="91" name="90 Conector recto de flecha"/>
          <p:cNvCxnSpPr/>
          <p:nvPr/>
        </p:nvCxnSpPr>
        <p:spPr bwMode="auto">
          <a:xfrm>
            <a:off x="8536626" y="20406884"/>
            <a:ext cx="34250" cy="5580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34 CuadroTexto"/>
          <p:cNvSpPr txBox="1"/>
          <p:nvPr/>
        </p:nvSpPr>
        <p:spPr>
          <a:xfrm>
            <a:off x="13649194" y="2024486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Si</a:t>
            </a:r>
            <a:endParaRPr lang="en-US" sz="280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13649194" y="2122139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No</a:t>
            </a:r>
            <a:endParaRPr lang="en-US" sz="2800" dirty="0"/>
          </a:p>
        </p:txBody>
      </p:sp>
      <p:cxnSp>
        <p:nvCxnSpPr>
          <p:cNvPr id="95" name="94 Conector recto de flecha"/>
          <p:cNvCxnSpPr/>
          <p:nvPr/>
        </p:nvCxnSpPr>
        <p:spPr bwMode="auto">
          <a:xfrm flipV="1">
            <a:off x="12813782" y="20676913"/>
            <a:ext cx="619388" cy="378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67 CuadroTexto"/>
          <p:cNvSpPr txBox="1"/>
          <p:nvPr/>
        </p:nvSpPr>
        <p:spPr>
          <a:xfrm>
            <a:off x="11776986" y="20793506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800" dirty="0"/>
              <a:t>49 h</a:t>
            </a:r>
            <a:endParaRPr lang="en-US" sz="2800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1747626" y="22529957"/>
            <a:ext cx="96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55 h</a:t>
            </a:r>
            <a:endParaRPr lang="en-US" sz="2800" dirty="0"/>
          </a:p>
        </p:txBody>
      </p:sp>
      <p:cxnSp>
        <p:nvCxnSpPr>
          <p:cNvPr id="104" name="103 Conector recto de flecha"/>
          <p:cNvCxnSpPr/>
          <p:nvPr/>
        </p:nvCxnSpPr>
        <p:spPr bwMode="auto">
          <a:xfrm>
            <a:off x="12808556" y="21200133"/>
            <a:ext cx="624614" cy="33870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106 CuadroTexto"/>
          <p:cNvSpPr txBox="1"/>
          <p:nvPr/>
        </p:nvSpPr>
        <p:spPr>
          <a:xfrm>
            <a:off x="13697744" y="2198547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Si</a:t>
            </a:r>
            <a:endParaRPr lang="en-US" sz="2800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13697744" y="2296200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800" dirty="0"/>
              <a:t>Celo No</a:t>
            </a:r>
            <a:endParaRPr lang="en-US" sz="2800" dirty="0"/>
          </a:p>
        </p:txBody>
      </p:sp>
      <p:cxnSp>
        <p:nvCxnSpPr>
          <p:cNvPr id="109" name="108 Conector recto de flecha"/>
          <p:cNvCxnSpPr/>
          <p:nvPr/>
        </p:nvCxnSpPr>
        <p:spPr bwMode="auto">
          <a:xfrm flipV="1">
            <a:off x="12862332" y="22417525"/>
            <a:ext cx="619388" cy="378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109 Conector recto de flecha"/>
          <p:cNvCxnSpPr/>
          <p:nvPr/>
        </p:nvCxnSpPr>
        <p:spPr bwMode="auto">
          <a:xfrm>
            <a:off x="12857106" y="22940745"/>
            <a:ext cx="624614" cy="33870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125 Conector recto de flecha"/>
          <p:cNvCxnSpPr/>
          <p:nvPr/>
        </p:nvCxnSpPr>
        <p:spPr bwMode="auto">
          <a:xfrm>
            <a:off x="8536626" y="20406884"/>
            <a:ext cx="34250" cy="5580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126 CuadroTexto"/>
          <p:cNvSpPr txBox="1"/>
          <p:nvPr/>
        </p:nvSpPr>
        <p:spPr>
          <a:xfrm>
            <a:off x="7570814" y="18993272"/>
            <a:ext cx="2192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AR" sz="2800" dirty="0"/>
              <a:t>0,5mg CPE</a:t>
            </a:r>
          </a:p>
          <a:p>
            <a:pPr algn="ctr">
              <a:buNone/>
            </a:pPr>
            <a:r>
              <a:rPr lang="es-AR" sz="2800" dirty="0"/>
              <a:t>+</a:t>
            </a:r>
          </a:p>
          <a:p>
            <a:pPr algn="ctr">
              <a:buNone/>
            </a:pPr>
            <a:r>
              <a:rPr lang="es-AR" sz="2800" b="1" dirty="0"/>
              <a:t>300 UI eCG</a:t>
            </a:r>
          </a:p>
        </p:txBody>
      </p:sp>
      <p:graphicFrame>
        <p:nvGraphicFramePr>
          <p:cNvPr id="13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920058"/>
              </p:ext>
            </p:extLst>
          </p:nvPr>
        </p:nvGraphicFramePr>
        <p:xfrm>
          <a:off x="731747" y="35117314"/>
          <a:ext cx="14334149" cy="768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16280368" y="5095728"/>
            <a:ext cx="14827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u="sng" dirty="0" err="1"/>
              <a:t>Figura</a:t>
            </a:r>
            <a:r>
              <a:rPr lang="en-US" sz="3200" b="1" u="sng" dirty="0"/>
              <a:t> 3: </a:t>
            </a:r>
            <a:r>
              <a:rPr lang="es-AR" sz="3200" u="sng" dirty="0"/>
              <a:t>Porcentaje de preñez a los 38 días en </a:t>
            </a:r>
            <a:r>
              <a:rPr lang="es-AR" sz="3600" u="sng" dirty="0"/>
              <a:t>función</a:t>
            </a:r>
            <a:r>
              <a:rPr lang="es-AR" sz="3200" u="sng" dirty="0"/>
              <a:t> de la manifestación de celo y momento de la IATF</a:t>
            </a:r>
            <a:endParaRPr lang="en-US" sz="3200" b="1" u="sng" dirty="0"/>
          </a:p>
          <a:p>
            <a:pPr algn="ctr">
              <a:buNone/>
            </a:pPr>
            <a:endParaRPr lang="en-US" sz="3200" b="1" u="sng" dirty="0"/>
          </a:p>
        </p:txBody>
      </p:sp>
      <p:graphicFrame>
        <p:nvGraphicFramePr>
          <p:cNvPr id="143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055349"/>
              </p:ext>
            </p:extLst>
          </p:nvPr>
        </p:nvGraphicFramePr>
        <p:xfrm>
          <a:off x="16704632" y="6577863"/>
          <a:ext cx="14347040" cy="709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4" name="1 CuadroTexto"/>
          <p:cNvSpPr txBox="1"/>
          <p:nvPr/>
        </p:nvSpPr>
        <p:spPr>
          <a:xfrm>
            <a:off x="30665418" y="7869326"/>
            <a:ext cx="569501" cy="63443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sz="2800" dirty="0"/>
          </a:p>
        </p:txBody>
      </p:sp>
      <p:sp>
        <p:nvSpPr>
          <p:cNvPr id="145" name="2 CuadroTexto"/>
          <p:cNvSpPr txBox="1"/>
          <p:nvPr/>
        </p:nvSpPr>
        <p:spPr>
          <a:xfrm>
            <a:off x="29783824" y="8186551"/>
            <a:ext cx="379143" cy="63443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16278988" y="24465880"/>
            <a:ext cx="15174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u="sng" dirty="0" err="1"/>
              <a:t>Figura</a:t>
            </a:r>
            <a:r>
              <a:rPr lang="en-US" sz="3600" b="1" u="sng" dirty="0"/>
              <a:t> 5: </a:t>
            </a:r>
            <a:r>
              <a:rPr lang="es-AR" sz="3600" u="sng" dirty="0"/>
              <a:t>Pérdidas embrionarias 38-111 días en función del horario y la manifestación de celo a la IATF</a:t>
            </a:r>
            <a:r>
              <a:rPr lang="en-US" sz="3600" u="sng" dirty="0"/>
              <a:t>.</a:t>
            </a:r>
            <a:endParaRPr lang="en-US" sz="3600" b="1" u="sng" dirty="0"/>
          </a:p>
        </p:txBody>
      </p:sp>
      <p:graphicFrame>
        <p:nvGraphicFramePr>
          <p:cNvPr id="14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659386"/>
              </p:ext>
            </p:extLst>
          </p:nvPr>
        </p:nvGraphicFramePr>
        <p:xfrm>
          <a:off x="16718044" y="25801230"/>
          <a:ext cx="14344487" cy="74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5" name="Picture 89">
            <a:extLst>
              <a:ext uri="{FF2B5EF4-FFF2-40B4-BE49-F238E27FC236}">
                <a16:creationId xmlns="" xmlns:a16="http://schemas.microsoft.com/office/drawing/2014/main" id="{E20BF569-A799-42EA-8166-172BB8DCA2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827" y="2119701"/>
            <a:ext cx="5341869" cy="1103819"/>
          </a:xfrm>
          <a:prstGeom prst="rect">
            <a:avLst/>
          </a:prstGeom>
        </p:spPr>
      </p:pic>
      <p:sp>
        <p:nvSpPr>
          <p:cNvPr id="66" name="TextBox 1">
            <a:extLst>
              <a:ext uri="{FF2B5EF4-FFF2-40B4-BE49-F238E27FC236}">
                <a16:creationId xmlns="" xmlns:a16="http://schemas.microsoft.com/office/drawing/2014/main" id="{E2F1DFA2-8AD2-4004-A9C1-23E4FE7268D3}"/>
              </a:ext>
            </a:extLst>
          </p:cNvPr>
          <p:cNvSpPr txBox="1"/>
          <p:nvPr/>
        </p:nvSpPr>
        <p:spPr>
          <a:xfrm>
            <a:off x="5385052" y="33005215"/>
            <a:ext cx="631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aseline="30000" dirty="0"/>
              <a:t>A,B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(P&lt;0,01)</a:t>
            </a:r>
          </a:p>
        </p:txBody>
      </p:sp>
      <p:sp>
        <p:nvSpPr>
          <p:cNvPr id="69" name="TextBox 1">
            <a:extLst>
              <a:ext uri="{FF2B5EF4-FFF2-40B4-BE49-F238E27FC236}">
                <a16:creationId xmlns="" xmlns:a16="http://schemas.microsoft.com/office/drawing/2014/main" id="{E2F1DFA2-8AD2-4004-A9C1-23E4FE7268D3}"/>
              </a:ext>
            </a:extLst>
          </p:cNvPr>
          <p:cNvSpPr txBox="1"/>
          <p:nvPr/>
        </p:nvSpPr>
        <p:spPr>
          <a:xfrm>
            <a:off x="4883129" y="42798304"/>
            <a:ext cx="787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aseline="30000" dirty="0"/>
              <a:t>A,B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entre GDR (P&lt;0,05)</a:t>
            </a:r>
          </a:p>
        </p:txBody>
      </p:sp>
      <p:graphicFrame>
        <p:nvGraphicFramePr>
          <p:cNvPr id="72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64856"/>
              </p:ext>
            </p:extLst>
          </p:nvPr>
        </p:nvGraphicFramePr>
        <p:xfrm>
          <a:off x="16712416" y="15589554"/>
          <a:ext cx="15059336" cy="833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3" name="TextBox 147"/>
          <p:cNvSpPr txBox="1"/>
          <p:nvPr/>
        </p:nvSpPr>
        <p:spPr>
          <a:xfrm>
            <a:off x="16377078" y="14384760"/>
            <a:ext cx="14827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u="sng" dirty="0" err="1"/>
              <a:t>Figura</a:t>
            </a:r>
            <a:r>
              <a:rPr lang="en-US" sz="3200" b="1" u="sng" dirty="0"/>
              <a:t> 3: </a:t>
            </a:r>
            <a:r>
              <a:rPr lang="es-AR" sz="3200" u="sng" dirty="0"/>
              <a:t>Porcentaje de preñez a los 111 días en función de la manifestación de celo y momento de la IATF</a:t>
            </a:r>
            <a:endParaRPr lang="en-US" sz="3200" b="1" u="sng" dirty="0"/>
          </a:p>
          <a:p>
            <a:pPr algn="ctr">
              <a:buNone/>
            </a:pPr>
            <a:endParaRPr lang="en-US" sz="3200" b="1" u="sng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33071"/>
              </p:ext>
            </p:extLst>
          </p:nvPr>
        </p:nvGraphicFramePr>
        <p:xfrm>
          <a:off x="27974418" y="25420414"/>
          <a:ext cx="3293278" cy="117405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95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7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6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Celo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P=0,94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Horario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P=0,93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Interacción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P=0,94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0" name="6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7484"/>
              </p:ext>
            </p:extLst>
          </p:nvPr>
        </p:nvGraphicFramePr>
        <p:xfrm>
          <a:off x="26515168" y="15754296"/>
          <a:ext cx="4150250" cy="120058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05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46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879"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 err="1">
                          <a:effectLst/>
                        </a:rPr>
                        <a:t>Celo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>
                          <a:effectLst/>
                        </a:rPr>
                        <a:t>P=0,11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 err="1">
                          <a:effectLst/>
                        </a:rPr>
                        <a:t>Horario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>
                          <a:effectLst/>
                        </a:rPr>
                        <a:t>P=0,57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 err="1">
                          <a:effectLst/>
                        </a:rPr>
                        <a:t>Interacción</a:t>
                      </a:r>
                      <a:r>
                        <a:rPr lang="en-US" sz="2400" b="0" kern="1200" dirty="0">
                          <a:effectLst/>
                        </a:rPr>
                        <a:t>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784289" rtl="0" eaLnBrk="1" latinLnBrk="0" hangingPunct="1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kern="1200" dirty="0">
                          <a:effectLst/>
                        </a:rPr>
                        <a:t>P=0,64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7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90256"/>
              </p:ext>
            </p:extLst>
          </p:nvPr>
        </p:nvGraphicFramePr>
        <p:xfrm>
          <a:off x="27523280" y="6139917"/>
          <a:ext cx="3711639" cy="117405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069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46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65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Celo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P=0,06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Horario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P=0,21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Interacción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P=0,63</a:t>
                      </a:r>
                      <a:endParaRPr lang="en-US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1">
            <a:extLst>
              <a:ext uri="{FF2B5EF4-FFF2-40B4-BE49-F238E27FC236}">
                <a16:creationId xmlns="" xmlns:a16="http://schemas.microsoft.com/office/drawing/2014/main" id="{32A60334-3A5C-4C07-A605-854F7A6A798D}"/>
              </a:ext>
            </a:extLst>
          </p:cNvPr>
          <p:cNvSpPr txBox="1"/>
          <p:nvPr/>
        </p:nvSpPr>
        <p:spPr>
          <a:xfrm>
            <a:off x="20157384" y="33298678"/>
            <a:ext cx="66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aseline="30000" dirty="0"/>
              <a:t>A,B/X,Y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76" name="TextBox 1">
            <a:extLst>
              <a:ext uri="{FF2B5EF4-FFF2-40B4-BE49-F238E27FC236}">
                <a16:creationId xmlns="" xmlns:a16="http://schemas.microsoft.com/office/drawing/2014/main" id="{FB339B1B-964C-49F0-B0CE-483EE0F8A361}"/>
              </a:ext>
            </a:extLst>
          </p:cNvPr>
          <p:cNvSpPr txBox="1"/>
          <p:nvPr/>
        </p:nvSpPr>
        <p:spPr>
          <a:xfrm>
            <a:off x="21058429" y="23688289"/>
            <a:ext cx="66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aseline="30000" dirty="0"/>
              <a:t>A,B/X,Y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sp>
        <p:nvSpPr>
          <p:cNvPr id="77" name="TextBox 1">
            <a:extLst>
              <a:ext uri="{FF2B5EF4-FFF2-40B4-BE49-F238E27FC236}">
                <a16:creationId xmlns="" xmlns:a16="http://schemas.microsoft.com/office/drawing/2014/main" id="{24721469-F92D-48D4-BA16-F7C753FFF54B}"/>
              </a:ext>
            </a:extLst>
          </p:cNvPr>
          <p:cNvSpPr txBox="1"/>
          <p:nvPr/>
        </p:nvSpPr>
        <p:spPr>
          <a:xfrm>
            <a:off x="20666279" y="13687781"/>
            <a:ext cx="66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aseline="30000" dirty="0"/>
              <a:t>A,B/X,Y </a:t>
            </a:r>
            <a:r>
              <a:rPr lang="en-US" sz="2400" dirty="0" err="1"/>
              <a:t>Indican</a:t>
            </a:r>
            <a:r>
              <a:rPr lang="en-US" sz="2400" dirty="0"/>
              <a:t> </a:t>
            </a:r>
            <a:r>
              <a:rPr lang="en-US" sz="2400" dirty="0" err="1"/>
              <a:t>diferencias</a:t>
            </a:r>
            <a:r>
              <a:rPr lang="en-US" sz="2400" dirty="0"/>
              <a:t> </a:t>
            </a:r>
            <a:r>
              <a:rPr lang="en-US" sz="2400" dirty="0" err="1"/>
              <a:t>significativas</a:t>
            </a:r>
            <a:r>
              <a:rPr lang="en-US" sz="2400" dirty="0"/>
              <a:t> (P&lt;0,05)</a:t>
            </a:r>
          </a:p>
        </p:txBody>
      </p:sp>
      <p:pic>
        <p:nvPicPr>
          <p:cNvPr id="78" name="77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92" y="2385860"/>
            <a:ext cx="3857625" cy="57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8748" tIns="39374" rIns="78748" bIns="39374" numCol="1" anchor="t" anchorCtr="0" compatLnSpc="1">
        <a:prstTxWarp prst="textNoShape">
          <a:avLst/>
        </a:prstTxWarp>
        <a:spAutoFit/>
      </a:bodyPr>
      <a:lstStyle>
        <a:defPPr marL="0" marR="0" indent="0" algn="l" defTabSz="167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8748" tIns="39374" rIns="78748" bIns="39374" numCol="1" anchor="t" anchorCtr="0" compatLnSpc="1">
        <a:prstTxWarp prst="textNoShape">
          <a:avLst/>
        </a:prstTxWarp>
        <a:spAutoFit/>
      </a:bodyPr>
      <a:lstStyle>
        <a:defPPr marL="0" marR="0" indent="0" algn="l" defTabSz="167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Ø"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12200</TotalTime>
  <Words>690</Words>
  <Application>Microsoft Office PowerPoint</Application>
  <PresentationFormat>Personalizado</PresentationFormat>
  <Paragraphs>356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CONDITION SCORE IN OVARIAN RESPONSE AND TRANSFERABLE EMBRYOS IN SUPERSTIMULATED COWS IN ARGENTINA</dc:title>
  <dc:creator>Eolia</dc:creator>
  <cp:lastModifiedBy>ALEJANDRO</cp:lastModifiedBy>
  <cp:revision>377</cp:revision>
  <cp:lastPrinted>2017-01-13T16:10:33Z</cp:lastPrinted>
  <dcterms:created xsi:type="dcterms:W3CDTF">2006-10-02T23:57:00Z</dcterms:created>
  <dcterms:modified xsi:type="dcterms:W3CDTF">2019-09-02T19:42:14Z</dcterms:modified>
</cp:coreProperties>
</file>