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004000" cy="43891200"/>
  <p:notesSz cx="6881813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buFont typeface="Wingdings" pitchFamily="2" charset="2"/>
      <a:buChar char="Ø"/>
      <a:defRPr sz="4036" kern="1200">
        <a:solidFill>
          <a:schemeClr val="tx1"/>
        </a:solidFill>
        <a:latin typeface="Arial" charset="0"/>
        <a:ea typeface="+mn-ea"/>
        <a:cs typeface="+mn-cs"/>
      </a:defRPr>
    </a:lvl1pPr>
    <a:lvl2pPr marL="507281" algn="l" rtl="0" fontAlgn="base">
      <a:spcBef>
        <a:spcPct val="0"/>
      </a:spcBef>
      <a:spcAft>
        <a:spcPct val="0"/>
      </a:spcAft>
      <a:buFont typeface="Wingdings" pitchFamily="2" charset="2"/>
      <a:buChar char="Ø"/>
      <a:defRPr sz="4036" kern="1200">
        <a:solidFill>
          <a:schemeClr val="tx1"/>
        </a:solidFill>
        <a:latin typeface="Arial" charset="0"/>
        <a:ea typeface="+mn-ea"/>
        <a:cs typeface="+mn-cs"/>
      </a:defRPr>
    </a:lvl2pPr>
    <a:lvl3pPr marL="1014562" algn="l" rtl="0" fontAlgn="base">
      <a:spcBef>
        <a:spcPct val="0"/>
      </a:spcBef>
      <a:spcAft>
        <a:spcPct val="0"/>
      </a:spcAft>
      <a:buFont typeface="Wingdings" pitchFamily="2" charset="2"/>
      <a:buChar char="Ø"/>
      <a:defRPr sz="4036" kern="1200">
        <a:solidFill>
          <a:schemeClr val="tx1"/>
        </a:solidFill>
        <a:latin typeface="Arial" charset="0"/>
        <a:ea typeface="+mn-ea"/>
        <a:cs typeface="+mn-cs"/>
      </a:defRPr>
    </a:lvl3pPr>
    <a:lvl4pPr marL="1521843" algn="l" rtl="0" fontAlgn="base">
      <a:spcBef>
        <a:spcPct val="0"/>
      </a:spcBef>
      <a:spcAft>
        <a:spcPct val="0"/>
      </a:spcAft>
      <a:buFont typeface="Wingdings" pitchFamily="2" charset="2"/>
      <a:buChar char="Ø"/>
      <a:defRPr sz="4036" kern="1200">
        <a:solidFill>
          <a:schemeClr val="tx1"/>
        </a:solidFill>
        <a:latin typeface="Arial" charset="0"/>
        <a:ea typeface="+mn-ea"/>
        <a:cs typeface="+mn-cs"/>
      </a:defRPr>
    </a:lvl4pPr>
    <a:lvl5pPr marL="2029125" algn="l" rtl="0" fontAlgn="base">
      <a:spcBef>
        <a:spcPct val="0"/>
      </a:spcBef>
      <a:spcAft>
        <a:spcPct val="0"/>
      </a:spcAft>
      <a:buFont typeface="Wingdings" pitchFamily="2" charset="2"/>
      <a:buChar char="Ø"/>
      <a:defRPr sz="4036" kern="1200">
        <a:solidFill>
          <a:schemeClr val="tx1"/>
        </a:solidFill>
        <a:latin typeface="Arial" charset="0"/>
        <a:ea typeface="+mn-ea"/>
        <a:cs typeface="+mn-cs"/>
      </a:defRPr>
    </a:lvl5pPr>
    <a:lvl6pPr marL="2536404" algn="l" defTabSz="1014562" rtl="0" eaLnBrk="1" latinLnBrk="0" hangingPunct="1">
      <a:defRPr sz="4036" kern="1200">
        <a:solidFill>
          <a:schemeClr val="tx1"/>
        </a:solidFill>
        <a:latin typeface="Arial" charset="0"/>
        <a:ea typeface="+mn-ea"/>
        <a:cs typeface="+mn-cs"/>
      </a:defRPr>
    </a:lvl6pPr>
    <a:lvl7pPr marL="3043685" algn="l" defTabSz="1014562" rtl="0" eaLnBrk="1" latinLnBrk="0" hangingPunct="1">
      <a:defRPr sz="4036" kern="1200">
        <a:solidFill>
          <a:schemeClr val="tx1"/>
        </a:solidFill>
        <a:latin typeface="Arial" charset="0"/>
        <a:ea typeface="+mn-ea"/>
        <a:cs typeface="+mn-cs"/>
      </a:defRPr>
    </a:lvl7pPr>
    <a:lvl8pPr marL="3550967" algn="l" defTabSz="1014562" rtl="0" eaLnBrk="1" latinLnBrk="0" hangingPunct="1">
      <a:defRPr sz="4036" kern="1200">
        <a:solidFill>
          <a:schemeClr val="tx1"/>
        </a:solidFill>
        <a:latin typeface="Arial" charset="0"/>
        <a:ea typeface="+mn-ea"/>
        <a:cs typeface="+mn-cs"/>
      </a:defRPr>
    </a:lvl8pPr>
    <a:lvl9pPr marL="4058247" algn="l" defTabSz="1014562" rtl="0" eaLnBrk="1" latinLnBrk="0" hangingPunct="1">
      <a:defRPr sz="4036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3824" userDrawn="1">
          <p15:clr>
            <a:srgbClr val="A4A3A4"/>
          </p15:clr>
        </p15:guide>
        <p15:guide id="2" pos="1008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wner" initials="O" lastIdx="3" clrIdx="0"/>
  <p:cmAuthor id="1" name="Garcia Guerra, Alvaro G." initials="GGAG" lastIdx="5" clrIdx="1"/>
  <p:cmAuthor id="2" name="ALEJANDRO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D23024"/>
    <a:srgbClr val="FF9933"/>
    <a:srgbClr val="2A51CC"/>
    <a:srgbClr val="003399"/>
    <a:srgbClr val="336600"/>
    <a:srgbClr val="FFEFEF"/>
    <a:srgbClr val="FAE4E2"/>
    <a:srgbClr val="F1B2AD"/>
    <a:srgbClr val="E46B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6187" autoAdjust="0"/>
  </p:normalViewPr>
  <p:slideViewPr>
    <p:cSldViewPr>
      <p:cViewPr>
        <p:scale>
          <a:sx n="30" d="100"/>
          <a:sy n="30" d="100"/>
        </p:scale>
        <p:origin x="-762" y="2070"/>
      </p:cViewPr>
      <p:guideLst>
        <p:guide orient="horz" pos="13824"/>
        <p:guide pos="100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ALEJANDRO\Dropbox\Sincrovac\Sincrovac\Ensayos\2017\Celo%20vs%20no%20celo%20y%20AM%20vs%20PM\Ensayo%20Celo%20Test%20La%20Estrella%20y%20La%20Florida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ALEJANDRO\Dropbox\Sincrovac\Sincrovac\Ensayos\2017\Celo%20vs%20no%20celo%20y%20AM%20vs%20PM\Ensayo%20Celo%20Test%20La%20Estrella%20y%20La%20Florid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JANDRO\Dropbox\Sincrovac\Sincrovac\Ensayos\2017\Celo%20vs%20no%20celo%20y%20AM%20vs%20PM\Ensayo%20Celo%20Test%20La%20Estrella%20y%20La%20Florida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ALEJANDRO\Dropbox\Sincrovac\Sincrovac\Ensayos\2017\Celo%20vs%20no%20celo%20y%20AM%20vs%20PM\Ensayo%20Celo%20Test%20La%20Estrella%20y%20La%20Florida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ALEJANDRO\Dropbox\Sincrovac\Sincrovac\Ensayos\2017\Celo%20vs%20no%20celo%20y%20AM%20vs%20PM\Ensayo%20Celo%20Test%20La%20Estrella%20y%20La%20Florid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7637022139124188E-2"/>
          <c:y val="0.12635625283024379"/>
          <c:w val="0.89255677978213255"/>
          <c:h val="0.74666301473917929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'La Negrita'!$J$35</c:f>
              <c:strCache>
                <c:ptCount val="1"/>
                <c:pt idx="0">
                  <c:v>49 h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'La Negrita'!$R$37:$R$39</c:f>
              <c:strCache>
                <c:ptCount val="3"/>
                <c:pt idx="0">
                  <c:v>Celo si</c:v>
                </c:pt>
                <c:pt idx="1">
                  <c:v> Celo no</c:v>
                </c:pt>
                <c:pt idx="2">
                  <c:v>Total</c:v>
                </c:pt>
              </c:strCache>
            </c:strRef>
          </c:cat>
          <c:val>
            <c:numRef>
              <c:f>'La Negrita'!$P$37:$P$39</c:f>
              <c:numCache>
                <c:formatCode>#,#00%</c:formatCode>
                <c:ptCount val="3"/>
                <c:pt idx="0">
                  <c:v>1.6260162601626018E-2</c:v>
                </c:pt>
                <c:pt idx="1">
                  <c:v>8.9285714285714288E-2</c:v>
                </c:pt>
                <c:pt idx="2">
                  <c:v>3.9106145251396648E-2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1E4-424C-A38B-F132CB8624B3}"/>
            </c:ext>
          </c:extLst>
        </c:ser>
        <c:ser>
          <c:idx val="1"/>
          <c:order val="1"/>
          <c:tx>
            <c:strRef>
              <c:f>'La Negrita'!$R$35</c:f>
              <c:strCache>
                <c:ptCount val="1"/>
                <c:pt idx="0">
                  <c:v>55 h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'La Negrita'!$R$37:$R$39</c:f>
              <c:strCache>
                <c:ptCount val="3"/>
                <c:pt idx="0">
                  <c:v>Celo si</c:v>
                </c:pt>
                <c:pt idx="1">
                  <c:v> Celo no</c:v>
                </c:pt>
                <c:pt idx="2">
                  <c:v>Total</c:v>
                </c:pt>
              </c:strCache>
            </c:strRef>
          </c:cat>
          <c:val>
            <c:numRef>
              <c:f>'La Negrita'!$X$37:$X$39</c:f>
              <c:numCache>
                <c:formatCode>#,#00%</c:formatCode>
                <c:ptCount val="3"/>
                <c:pt idx="0">
                  <c:v>3.2894736842105261E-2</c:v>
                </c:pt>
                <c:pt idx="1">
                  <c:v>0.04</c:v>
                </c:pt>
                <c:pt idx="2">
                  <c:v>3.4653465346534656E-2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1E4-424C-A38B-F132CB8624B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4289280"/>
        <c:axId val="174290816"/>
      </c:barChart>
      <c:catAx>
        <c:axId val="1742892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8100">
            <a:solidFill>
              <a:schemeClr val="tx1"/>
            </a:solidFill>
          </a:ln>
        </c:spPr>
        <c:crossAx val="174290816"/>
        <c:crosses val="autoZero"/>
        <c:auto val="1"/>
        <c:lblAlgn val="ctr"/>
        <c:lblOffset val="100"/>
        <c:noMultiLvlLbl val="0"/>
      </c:catAx>
      <c:valAx>
        <c:axId val="174290816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spPr>
          <a:ln w="38100">
            <a:solidFill>
              <a:schemeClr val="tx1"/>
            </a:solidFill>
          </a:ln>
        </c:spPr>
        <c:crossAx val="1742892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173766672291597"/>
          <c:y val="0.14041719619615234"/>
          <c:w val="0.26225479942148344"/>
          <c:h val="6.846546006982486E-2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3600" b="1"/>
      </a:pPr>
      <a:endParaRPr lang="es-AR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448453085796947E-2"/>
          <c:y val="4.3211987799239633E-2"/>
          <c:w val="0.88774819429821894"/>
          <c:h val="0.84231316658521294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'La Negrita'!$J$35</c:f>
              <c:strCache>
                <c:ptCount val="1"/>
                <c:pt idx="0">
                  <c:v>49 h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rgbClr val="FFC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'La Negrita'!$R$37:$R$39</c:f>
              <c:strCache>
                <c:ptCount val="3"/>
                <c:pt idx="0">
                  <c:v>Celo si</c:v>
                </c:pt>
                <c:pt idx="1">
                  <c:v> Celo no</c:v>
                </c:pt>
                <c:pt idx="2">
                  <c:v>Total</c:v>
                </c:pt>
              </c:strCache>
            </c:strRef>
          </c:cat>
          <c:val>
            <c:numRef>
              <c:f>'La Negrita'!$L$37:$L$39</c:f>
              <c:numCache>
                <c:formatCode>0%</c:formatCode>
                <c:ptCount val="3"/>
                <c:pt idx="0">
                  <c:v>0.63076923076923075</c:v>
                </c:pt>
                <c:pt idx="1">
                  <c:v>0.47058823529411764</c:v>
                </c:pt>
                <c:pt idx="2">
                  <c:v>0.57006369426751591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32B-4534-8450-3515B8E071A0}"/>
            </c:ext>
          </c:extLst>
        </c:ser>
        <c:ser>
          <c:idx val="1"/>
          <c:order val="1"/>
          <c:tx>
            <c:strRef>
              <c:f>'La Negrita'!$R$35</c:f>
              <c:strCache>
                <c:ptCount val="1"/>
                <c:pt idx="0">
                  <c:v>55 h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'La Negrita'!$R$37:$R$39</c:f>
              <c:strCache>
                <c:ptCount val="3"/>
                <c:pt idx="0">
                  <c:v>Celo si</c:v>
                </c:pt>
                <c:pt idx="1">
                  <c:v> Celo no</c:v>
                </c:pt>
                <c:pt idx="2">
                  <c:v>Total</c:v>
                </c:pt>
              </c:strCache>
            </c:strRef>
          </c:cat>
          <c:val>
            <c:numRef>
              <c:f>'La Negrita'!$T$37:$T$39</c:f>
              <c:numCache>
                <c:formatCode>0%</c:formatCode>
                <c:ptCount val="3"/>
                <c:pt idx="0">
                  <c:v>0.73786407766990292</c:v>
                </c:pt>
                <c:pt idx="1">
                  <c:v>0.50505050505050508</c:v>
                </c:pt>
                <c:pt idx="2">
                  <c:v>0.6622950819672131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32B-4534-8450-3515B8E071A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4603264"/>
        <c:axId val="174613248"/>
      </c:barChart>
      <c:catAx>
        <c:axId val="1746032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8100">
            <a:solidFill>
              <a:schemeClr val="tx1"/>
            </a:solidFill>
          </a:ln>
        </c:spPr>
        <c:crossAx val="174613248"/>
        <c:crosses val="autoZero"/>
        <c:auto val="1"/>
        <c:lblAlgn val="ctr"/>
        <c:lblOffset val="100"/>
        <c:noMultiLvlLbl val="0"/>
      </c:catAx>
      <c:valAx>
        <c:axId val="174613248"/>
        <c:scaling>
          <c:orientation val="minMax"/>
          <c:max val="1"/>
          <c:min val="0"/>
        </c:scaling>
        <c:delete val="0"/>
        <c:axPos val="l"/>
        <c:numFmt formatCode="0%" sourceLinked="1"/>
        <c:majorTickMark val="out"/>
        <c:minorTickMark val="none"/>
        <c:tickLblPos val="nextTo"/>
        <c:spPr>
          <a:ln w="38100">
            <a:solidFill>
              <a:schemeClr val="tx1"/>
            </a:solidFill>
          </a:ln>
        </c:spPr>
        <c:crossAx val="1746032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6437869335044792"/>
          <c:y val="6.7444535830905395E-3"/>
          <c:w val="0.23729880676149348"/>
          <c:h val="0.1215966564504126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3600" b="1"/>
      </a:pPr>
      <a:endParaRPr lang="es-AR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727464061910025E-2"/>
          <c:y val="0.18892399634328902"/>
          <c:w val="0.91712617999795065"/>
          <c:h val="0.6167436119186217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'La Negrita'!$D$10</c:f>
              <c:strCache>
                <c:ptCount val="1"/>
                <c:pt idx="0">
                  <c:v>% Celo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bg1"/>
              </a:solidFill>
            </a:ln>
          </c:spPr>
          <c:invertIfNegative val="0"/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72EB-49C6-AD25-7463D0AD9B40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72EB-49C6-AD25-7463D0AD9B4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000" b="1"/>
                </a:pPr>
                <a:endParaRPr lang="es-A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('La Negrita'!$A$15,'La Negrita'!$A$13,'La Negrita'!$A$11)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4</c:v>
                </c:pt>
              </c:numCache>
            </c:numRef>
          </c:cat>
          <c:val>
            <c:numRef>
              <c:f>('La Negrita'!$D$15,'La Negrita'!$D$13,'La Negrita'!$D$11)</c:f>
              <c:numCache>
                <c:formatCode>0%</c:formatCode>
                <c:ptCount val="3"/>
                <c:pt idx="0">
                  <c:v>0.41666666666666669</c:v>
                </c:pt>
                <c:pt idx="1">
                  <c:v>0.6517857142857143</c:v>
                </c:pt>
                <c:pt idx="2">
                  <c:v>0.65252525252525251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72EB-49C6-AD25-7463D0AD9B4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4344064"/>
        <c:axId val="174360448"/>
      </c:barChart>
      <c:catAx>
        <c:axId val="1743440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3600"/>
                </a:pPr>
                <a:r>
                  <a:rPr lang="en-US" sz="3600"/>
                  <a:t>GDR</a:t>
                </a:r>
              </a:p>
            </c:rich>
          </c:tx>
          <c:layout>
            <c:manualLayout>
              <c:xMode val="edge"/>
              <c:yMode val="edge"/>
              <c:x val="0.50361758758826392"/>
              <c:y val="0.9171776113405042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spPr>
          <a:ln w="38100">
            <a:solidFill>
              <a:schemeClr val="tx1"/>
            </a:solidFill>
          </a:ln>
        </c:spPr>
        <c:txPr>
          <a:bodyPr/>
          <a:lstStyle/>
          <a:p>
            <a:pPr>
              <a:defRPr sz="3600" b="1"/>
            </a:pPr>
            <a:endParaRPr lang="es-AR"/>
          </a:p>
        </c:txPr>
        <c:crossAx val="174360448"/>
        <c:crosses val="autoZero"/>
        <c:auto val="1"/>
        <c:lblAlgn val="ctr"/>
        <c:lblOffset val="100"/>
        <c:noMultiLvlLbl val="0"/>
      </c:catAx>
      <c:valAx>
        <c:axId val="17436044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spPr>
          <a:ln w="38100">
            <a:solidFill>
              <a:schemeClr val="tx1"/>
            </a:solidFill>
          </a:ln>
        </c:spPr>
        <c:txPr>
          <a:bodyPr/>
          <a:lstStyle/>
          <a:p>
            <a:pPr>
              <a:defRPr sz="3600" b="1"/>
            </a:pPr>
            <a:endParaRPr lang="es-AR"/>
          </a:p>
        </c:txPr>
        <c:crossAx val="1743440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635847942087844E-2"/>
          <c:y val="0.10160658020589107"/>
          <c:w val="0.88514676862086827"/>
          <c:h val="0.7624050292945574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'La Negrita'!$C$21</c:f>
              <c:strCache>
                <c:ptCount val="1"/>
                <c:pt idx="0">
                  <c:v>% P 38 días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600" b="1"/>
                </a:pPr>
                <a:endParaRPr lang="es-A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'La Negrita'!$A$22:$A$24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4</c:v>
                </c:pt>
              </c:numCache>
            </c:numRef>
          </c:cat>
          <c:val>
            <c:numRef>
              <c:f>'La Negrita'!$C$22:$C$24</c:f>
              <c:numCache>
                <c:formatCode>0%</c:formatCode>
                <c:ptCount val="3"/>
                <c:pt idx="0">
                  <c:v>0.58333333333333337</c:v>
                </c:pt>
                <c:pt idx="1">
                  <c:v>0.5535714285714286</c:v>
                </c:pt>
                <c:pt idx="2">
                  <c:v>0.63030303030303025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9BF-4A4D-9FA5-AF65E056B5AA}"/>
            </c:ext>
          </c:extLst>
        </c:ser>
        <c:ser>
          <c:idx val="1"/>
          <c:order val="1"/>
          <c:tx>
            <c:strRef>
              <c:f>'La Negrita'!$H$21</c:f>
              <c:strCache>
                <c:ptCount val="1"/>
                <c:pt idx="0">
                  <c:v>%P 111 días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600" b="1"/>
                </a:pPr>
                <a:endParaRPr lang="es-A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'La Negrita'!$A$22:$A$24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4</c:v>
                </c:pt>
              </c:numCache>
            </c:numRef>
          </c:cat>
          <c:val>
            <c:numRef>
              <c:f>'La Negrita'!$H$22:$H$24</c:f>
              <c:numCache>
                <c:formatCode>0%</c:formatCode>
                <c:ptCount val="3"/>
                <c:pt idx="0">
                  <c:v>0.58333333333333337</c:v>
                </c:pt>
                <c:pt idx="1">
                  <c:v>0.5357142857142857</c:v>
                </c:pt>
                <c:pt idx="2">
                  <c:v>0.60606060606060608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9BF-4A4D-9FA5-AF65E056B5A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4398848"/>
        <c:axId val="174400640"/>
      </c:barChart>
      <c:catAx>
        <c:axId val="1743988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800"/>
                </a:pPr>
                <a:r>
                  <a:rPr lang="en-US" sz="2800"/>
                  <a:t>GDR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spPr>
          <a:ln w="38100">
            <a:solidFill>
              <a:schemeClr val="tx1"/>
            </a:solidFill>
          </a:ln>
        </c:spPr>
        <c:txPr>
          <a:bodyPr/>
          <a:lstStyle/>
          <a:p>
            <a:pPr>
              <a:defRPr sz="3600" b="1"/>
            </a:pPr>
            <a:endParaRPr lang="es-AR"/>
          </a:p>
        </c:txPr>
        <c:crossAx val="174400640"/>
        <c:crosses val="autoZero"/>
        <c:auto val="1"/>
        <c:lblAlgn val="ctr"/>
        <c:lblOffset val="100"/>
        <c:noMultiLvlLbl val="0"/>
      </c:catAx>
      <c:valAx>
        <c:axId val="174400640"/>
        <c:scaling>
          <c:orientation val="minMax"/>
          <c:max val="0.8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spPr>
          <a:ln w="38100">
            <a:solidFill>
              <a:schemeClr val="tx1"/>
            </a:solidFill>
          </a:ln>
        </c:spPr>
        <c:txPr>
          <a:bodyPr/>
          <a:lstStyle/>
          <a:p>
            <a:pPr>
              <a:defRPr sz="3600" b="1"/>
            </a:pPr>
            <a:endParaRPr lang="es-AR"/>
          </a:p>
        </c:txPr>
        <c:crossAx val="174398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9587701201516662"/>
          <c:y val="1.925472948110692E-2"/>
          <c:w val="0.27146605547678426"/>
          <c:h val="0.15167305341810786"/>
        </c:manualLayout>
      </c:layout>
      <c:overlay val="1"/>
      <c:txPr>
        <a:bodyPr/>
        <a:lstStyle/>
        <a:p>
          <a:pPr>
            <a:defRPr sz="3600"/>
          </a:pPr>
          <a:endParaRPr lang="es-AR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56092301570184"/>
          <c:y val="9.7276477274988921E-2"/>
          <c:w val="0.89343907698429814"/>
          <c:h val="0.76819842585913034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'La Negrita'!$J$35</c:f>
              <c:strCache>
                <c:ptCount val="1"/>
                <c:pt idx="0">
                  <c:v>49 h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600"/>
                </a:pPr>
                <a:endParaRPr lang="es-A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'La Negrita'!$R$37:$R$39</c:f>
              <c:strCache>
                <c:ptCount val="3"/>
                <c:pt idx="0">
                  <c:v>Celo si</c:v>
                </c:pt>
                <c:pt idx="1">
                  <c:v> Celo no</c:v>
                </c:pt>
                <c:pt idx="2">
                  <c:v>Total</c:v>
                </c:pt>
              </c:strCache>
            </c:strRef>
          </c:cat>
          <c:val>
            <c:numRef>
              <c:f>'La Negrita'!$Q$37:$Q$39</c:f>
              <c:numCache>
                <c:formatCode>0%</c:formatCode>
                <c:ptCount val="3"/>
                <c:pt idx="0">
                  <c:v>0.62051282051282053</c:v>
                </c:pt>
                <c:pt idx="1">
                  <c:v>0.42857142857142855</c:v>
                </c:pt>
                <c:pt idx="2">
                  <c:v>0.54777070063694266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8D2-48CE-A5D4-90290278E022}"/>
            </c:ext>
          </c:extLst>
        </c:ser>
        <c:ser>
          <c:idx val="1"/>
          <c:order val="1"/>
          <c:tx>
            <c:strRef>
              <c:f>'La Negrita'!$R$35</c:f>
              <c:strCache>
                <c:ptCount val="1"/>
                <c:pt idx="0">
                  <c:v>55 h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600"/>
                </a:pPr>
                <a:endParaRPr lang="es-A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'La Negrita'!$R$37:$R$39</c:f>
              <c:strCache>
                <c:ptCount val="3"/>
                <c:pt idx="0">
                  <c:v>Celo si</c:v>
                </c:pt>
                <c:pt idx="1">
                  <c:v> Celo no</c:v>
                </c:pt>
                <c:pt idx="2">
                  <c:v>Total</c:v>
                </c:pt>
              </c:strCache>
            </c:strRef>
          </c:cat>
          <c:val>
            <c:numRef>
              <c:f>'La Negrita'!$Y$37:$Y$39</c:f>
              <c:numCache>
                <c:formatCode>0%</c:formatCode>
                <c:ptCount val="3"/>
                <c:pt idx="0">
                  <c:v>0.71359223300970875</c:v>
                </c:pt>
                <c:pt idx="1">
                  <c:v>0.48484848484848486</c:v>
                </c:pt>
                <c:pt idx="2">
                  <c:v>0.63934426229508201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8D2-48CE-A5D4-90290278E02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74560000"/>
        <c:axId val="174561536"/>
      </c:barChart>
      <c:catAx>
        <c:axId val="1745600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38100">
            <a:solidFill>
              <a:schemeClr val="tx1"/>
            </a:solidFill>
          </a:ln>
        </c:spPr>
        <c:txPr>
          <a:bodyPr/>
          <a:lstStyle/>
          <a:p>
            <a:pPr>
              <a:defRPr sz="3600"/>
            </a:pPr>
            <a:endParaRPr lang="es-AR"/>
          </a:p>
        </c:txPr>
        <c:crossAx val="174561536"/>
        <c:crosses val="autoZero"/>
        <c:auto val="1"/>
        <c:lblAlgn val="ctr"/>
        <c:lblOffset val="100"/>
        <c:noMultiLvlLbl val="0"/>
      </c:catAx>
      <c:valAx>
        <c:axId val="174561536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spPr>
          <a:ln w="38100">
            <a:solidFill>
              <a:schemeClr val="tx1"/>
            </a:solidFill>
          </a:ln>
        </c:spPr>
        <c:txPr>
          <a:bodyPr/>
          <a:lstStyle/>
          <a:p>
            <a:pPr>
              <a:defRPr sz="3600"/>
            </a:pPr>
            <a:endParaRPr lang="es-AR"/>
          </a:p>
        </c:txPr>
        <c:crossAx val="1745600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8181721222558046"/>
          <c:y val="7.8782182504462908E-2"/>
          <c:w val="0.25214385974536702"/>
          <c:h val="0.16840544035360624"/>
        </c:manualLayout>
      </c:layout>
      <c:overlay val="1"/>
      <c:txPr>
        <a:bodyPr/>
        <a:lstStyle/>
        <a:p>
          <a:pPr>
            <a:defRPr sz="3600"/>
          </a:pPr>
          <a:endParaRPr lang="es-AR"/>
        </a:p>
      </c:txPr>
    </c:legend>
    <c:plotVisOnly val="1"/>
    <c:dispBlanksAs val="gap"/>
    <c:showDLblsOverMax val="0"/>
  </c:chart>
  <c:txPr>
    <a:bodyPr/>
    <a:lstStyle/>
    <a:p>
      <a:pPr>
        <a:defRPr b="1"/>
      </a:pPr>
      <a:endParaRPr lang="es-AR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0.72535</cdr:x>
      <cdr:y>0.03086</cdr:y>
    </cdr:from>
    <cdr:to>
      <cdr:x>0.98179</cdr:x>
      <cdr:y>0.20705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="" xmlns:a16="http://schemas.microsoft.com/office/drawing/2014/main" id="{A21D9AC7-7FEC-447C-8046-5FDFAC3BE3F2}"/>
            </a:ext>
          </a:extLst>
        </cdr:cNvPr>
        <cdr:cNvSpPr txBox="1"/>
      </cdr:nvSpPr>
      <cdr:spPr>
        <a:xfrm xmlns:a="http://schemas.openxmlformats.org/drawingml/2006/main">
          <a:off x="10333438" y="211245"/>
          <a:ext cx="3653218" cy="12061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dirty="0" err="1">
              <a:latin typeface="+mj-lt"/>
            </a:rPr>
            <a:t>Celo</a:t>
          </a:r>
          <a:r>
            <a:rPr lang="en-US" sz="2000" dirty="0">
              <a:latin typeface="+mj-lt"/>
            </a:rPr>
            <a:t> P=0,10</a:t>
          </a:r>
        </a:p>
        <a:p xmlns:a="http://schemas.openxmlformats.org/drawingml/2006/main">
          <a:r>
            <a:rPr lang="en-US" sz="2000" dirty="0" err="1">
              <a:latin typeface="+mj-lt"/>
            </a:rPr>
            <a:t>Horario</a:t>
          </a:r>
          <a:r>
            <a:rPr lang="en-US" sz="2000" dirty="0">
              <a:latin typeface="+mj-lt"/>
            </a:rPr>
            <a:t> P=0,91</a:t>
          </a:r>
        </a:p>
        <a:p xmlns:a="http://schemas.openxmlformats.org/drawingml/2006/main">
          <a:r>
            <a:rPr lang="en-US" sz="2000" dirty="0" err="1">
              <a:latin typeface="+mj-lt"/>
            </a:rPr>
            <a:t>Interaccion</a:t>
          </a:r>
          <a:r>
            <a:rPr lang="en-US" sz="2000" dirty="0">
              <a:latin typeface="+mj-lt"/>
            </a:rPr>
            <a:t> P=0,19</a:t>
          </a:r>
        </a:p>
      </cdr:txBody>
    </cdr:sp>
  </cdr:relSizeAnchor>
  <cdr:relSizeAnchor xmlns:cdr="http://schemas.openxmlformats.org/drawingml/2006/chartDrawing">
    <cdr:from>
      <cdr:x>0.82418</cdr:x>
      <cdr:y>0.78579</cdr:y>
    </cdr:from>
    <cdr:to>
      <cdr:x>0.93234</cdr:x>
      <cdr:y>0.86222</cdr:y>
    </cdr:to>
    <cdr:sp macro="" textlink="">
      <cdr:nvSpPr>
        <cdr:cNvPr id="3" name="56 CuadroTexto">
          <a:extLst xmlns:a="http://schemas.openxmlformats.org/drawingml/2006/main">
            <a:ext uri="{FF2B5EF4-FFF2-40B4-BE49-F238E27FC236}">
              <a16:creationId xmlns="" xmlns:a16="http://schemas.microsoft.com/office/drawing/2014/main" id="{5CF1ED3B-31BA-4C1C-B085-FDC64E541DBD}"/>
            </a:ext>
          </a:extLst>
        </cdr:cNvPr>
        <cdr:cNvSpPr txBox="1"/>
      </cdr:nvSpPr>
      <cdr:spPr>
        <a:xfrm xmlns:a="http://schemas.openxmlformats.org/drawingml/2006/main">
          <a:off x="11741339" y="5379253"/>
          <a:ext cx="1540852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507281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1014562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521843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2029125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536404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3043685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55096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405824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>
            <a:buNone/>
          </a:pPr>
          <a:r>
            <a:rPr lang="es-AR" sz="2800" b="1" dirty="0"/>
            <a:t>(203)</a:t>
          </a:r>
          <a:endParaRPr lang="en-US" sz="2800" b="1" dirty="0"/>
        </a:p>
      </cdr:txBody>
    </cdr:sp>
  </cdr:relSizeAnchor>
  <cdr:relSizeAnchor xmlns:cdr="http://schemas.openxmlformats.org/drawingml/2006/chartDrawing">
    <cdr:from>
      <cdr:x>0.74118</cdr:x>
      <cdr:y>0.78579</cdr:y>
    </cdr:from>
    <cdr:to>
      <cdr:x>0.84934</cdr:x>
      <cdr:y>0.86222</cdr:y>
    </cdr:to>
    <cdr:sp macro="" textlink="">
      <cdr:nvSpPr>
        <cdr:cNvPr id="4" name="56 CuadroTexto">
          <a:extLst xmlns:a="http://schemas.openxmlformats.org/drawingml/2006/main">
            <a:ext uri="{FF2B5EF4-FFF2-40B4-BE49-F238E27FC236}">
              <a16:creationId xmlns="" xmlns:a16="http://schemas.microsoft.com/office/drawing/2014/main" id="{5CF1ED3B-31BA-4C1C-B085-FDC64E541DBD}"/>
            </a:ext>
          </a:extLst>
        </cdr:cNvPr>
        <cdr:cNvSpPr txBox="1"/>
      </cdr:nvSpPr>
      <cdr:spPr>
        <a:xfrm xmlns:a="http://schemas.openxmlformats.org/drawingml/2006/main">
          <a:off x="10558886" y="5379253"/>
          <a:ext cx="1540852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507281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1014562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521843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2029125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536404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3043685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55096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405824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>
            <a:buNone/>
          </a:pPr>
          <a:r>
            <a:rPr lang="es-AR" sz="2800" b="1" dirty="0"/>
            <a:t> (179)</a:t>
          </a:r>
          <a:endParaRPr lang="en-US" sz="2800" b="1" dirty="0"/>
        </a:p>
      </cdr:txBody>
    </cdr:sp>
  </cdr:relSizeAnchor>
  <cdr:relSizeAnchor xmlns:cdr="http://schemas.openxmlformats.org/drawingml/2006/chartDrawing">
    <cdr:from>
      <cdr:x>0.53276</cdr:x>
      <cdr:y>0.78579</cdr:y>
    </cdr:from>
    <cdr:to>
      <cdr:x>0.64092</cdr:x>
      <cdr:y>0.86222</cdr:y>
    </cdr:to>
    <cdr:sp macro="" textlink="">
      <cdr:nvSpPr>
        <cdr:cNvPr id="5" name="56 CuadroTexto">
          <a:extLst xmlns:a="http://schemas.openxmlformats.org/drawingml/2006/main">
            <a:ext uri="{FF2B5EF4-FFF2-40B4-BE49-F238E27FC236}">
              <a16:creationId xmlns="" xmlns:a16="http://schemas.microsoft.com/office/drawing/2014/main" id="{5CF1ED3B-31BA-4C1C-B085-FDC64E541DBD}"/>
            </a:ext>
          </a:extLst>
        </cdr:cNvPr>
        <cdr:cNvSpPr txBox="1"/>
      </cdr:nvSpPr>
      <cdr:spPr>
        <a:xfrm xmlns:a="http://schemas.openxmlformats.org/drawingml/2006/main">
          <a:off x="7589774" y="5379253"/>
          <a:ext cx="1540852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507281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1014562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521843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2029125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536404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3043685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55096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405824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>
            <a:buNone/>
          </a:pPr>
          <a:r>
            <a:rPr lang="es-AR" sz="2800" b="1" dirty="0"/>
            <a:t>(50)</a:t>
          </a:r>
          <a:endParaRPr lang="en-US" sz="2800" b="1" dirty="0"/>
        </a:p>
      </cdr:txBody>
    </cdr:sp>
  </cdr:relSizeAnchor>
  <cdr:relSizeAnchor xmlns:cdr="http://schemas.openxmlformats.org/drawingml/2006/chartDrawing">
    <cdr:from>
      <cdr:x>0.44768</cdr:x>
      <cdr:y>0.78077</cdr:y>
    </cdr:from>
    <cdr:to>
      <cdr:x>0.55584</cdr:x>
      <cdr:y>0.85721</cdr:y>
    </cdr:to>
    <cdr:sp macro="" textlink="">
      <cdr:nvSpPr>
        <cdr:cNvPr id="6" name="56 CuadroTexto">
          <a:extLst xmlns:a="http://schemas.openxmlformats.org/drawingml/2006/main">
            <a:ext uri="{FF2B5EF4-FFF2-40B4-BE49-F238E27FC236}">
              <a16:creationId xmlns="" xmlns:a16="http://schemas.microsoft.com/office/drawing/2014/main" id="{5CF1ED3B-31BA-4C1C-B085-FDC64E541DBD}"/>
            </a:ext>
          </a:extLst>
        </cdr:cNvPr>
        <cdr:cNvSpPr txBox="1"/>
      </cdr:nvSpPr>
      <cdr:spPr>
        <a:xfrm xmlns:a="http://schemas.openxmlformats.org/drawingml/2006/main">
          <a:off x="6377700" y="5344951"/>
          <a:ext cx="1540852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507281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1014562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521843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2029125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536404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3043685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55096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405824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>
            <a:buNone/>
          </a:pPr>
          <a:r>
            <a:rPr lang="es-AR" sz="2800" b="1" dirty="0"/>
            <a:t>(56)</a:t>
          </a:r>
          <a:endParaRPr lang="en-US" sz="2800" b="1" dirty="0"/>
        </a:p>
      </cdr:txBody>
    </cdr:sp>
  </cdr:relSizeAnchor>
  <cdr:relSizeAnchor xmlns:cdr="http://schemas.openxmlformats.org/drawingml/2006/chartDrawing">
    <cdr:from>
      <cdr:x>0.22868</cdr:x>
      <cdr:y>0.79349</cdr:y>
    </cdr:from>
    <cdr:to>
      <cdr:x>0.33684</cdr:x>
      <cdr:y>0.86992</cdr:y>
    </cdr:to>
    <cdr:sp macro="" textlink="">
      <cdr:nvSpPr>
        <cdr:cNvPr id="7" name="56 CuadroTexto">
          <a:extLst xmlns:a="http://schemas.openxmlformats.org/drawingml/2006/main">
            <a:ext uri="{FF2B5EF4-FFF2-40B4-BE49-F238E27FC236}">
              <a16:creationId xmlns="" xmlns:a16="http://schemas.microsoft.com/office/drawing/2014/main" id="{5CF1ED3B-31BA-4C1C-B085-FDC64E541DBD}"/>
            </a:ext>
          </a:extLst>
        </cdr:cNvPr>
        <cdr:cNvSpPr txBox="1"/>
      </cdr:nvSpPr>
      <cdr:spPr>
        <a:xfrm xmlns:a="http://schemas.openxmlformats.org/drawingml/2006/main">
          <a:off x="3257792" y="5431962"/>
          <a:ext cx="1540852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507281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1014562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521843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2029125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536404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3043685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55096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405824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>
            <a:buNone/>
          </a:pPr>
          <a:r>
            <a:rPr lang="es-AR" sz="2800" b="1" dirty="0"/>
            <a:t> (153)</a:t>
          </a:r>
          <a:endParaRPr lang="en-US" sz="2800" b="1" dirty="0"/>
        </a:p>
      </cdr:txBody>
    </cdr:sp>
  </cdr:relSizeAnchor>
  <cdr:relSizeAnchor xmlns:cdr="http://schemas.openxmlformats.org/drawingml/2006/chartDrawing">
    <cdr:from>
      <cdr:x>0.13526</cdr:x>
      <cdr:y>0.79137</cdr:y>
    </cdr:from>
    <cdr:to>
      <cdr:x>0.24342</cdr:x>
      <cdr:y>0.8678</cdr:y>
    </cdr:to>
    <cdr:sp macro="" textlink="">
      <cdr:nvSpPr>
        <cdr:cNvPr id="8" name="56 CuadroTexto">
          <a:extLst xmlns:a="http://schemas.openxmlformats.org/drawingml/2006/main">
            <a:ext uri="{FF2B5EF4-FFF2-40B4-BE49-F238E27FC236}">
              <a16:creationId xmlns="" xmlns:a16="http://schemas.microsoft.com/office/drawing/2014/main" id="{5CF1ED3B-31BA-4C1C-B085-FDC64E541DBD}"/>
            </a:ext>
          </a:extLst>
        </cdr:cNvPr>
        <cdr:cNvSpPr txBox="1"/>
      </cdr:nvSpPr>
      <cdr:spPr>
        <a:xfrm xmlns:a="http://schemas.openxmlformats.org/drawingml/2006/main">
          <a:off x="1926915" y="5417459"/>
          <a:ext cx="1540852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507281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1014562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521843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2029125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536404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3043685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55096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405824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>
            <a:buNone/>
          </a:pPr>
          <a:r>
            <a:rPr lang="es-AR" sz="2800" b="1" dirty="0"/>
            <a:t>    (123)</a:t>
          </a:r>
          <a:endParaRPr lang="en-US" sz="2800" b="1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0.73785</cdr:x>
      <cdr:y>0.0213</cdr:y>
    </cdr:from>
    <cdr:to>
      <cdr:x>1</cdr:x>
      <cdr:y>0.18144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="" xmlns:a16="http://schemas.microsoft.com/office/drawing/2014/main" id="{61769E15-7AD9-4B78-A023-7F59C2757BF5}"/>
            </a:ext>
          </a:extLst>
        </cdr:cNvPr>
        <cdr:cNvSpPr txBox="1"/>
      </cdr:nvSpPr>
      <cdr:spPr>
        <a:xfrm xmlns:a="http://schemas.openxmlformats.org/drawingml/2006/main">
          <a:off x="10282638" y="160445"/>
          <a:ext cx="3653218" cy="12061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2000" dirty="0" err="1">
              <a:latin typeface="+mj-lt"/>
            </a:rPr>
            <a:t>Celo</a:t>
          </a:r>
          <a:r>
            <a:rPr lang="en-US" sz="2000" dirty="0">
              <a:latin typeface="+mj-lt"/>
            </a:rPr>
            <a:t> P&lt;0,0001</a:t>
          </a:r>
        </a:p>
        <a:p xmlns:a="http://schemas.openxmlformats.org/drawingml/2006/main">
          <a:r>
            <a:rPr lang="en-US" sz="2000" dirty="0" err="1">
              <a:latin typeface="+mj-lt"/>
            </a:rPr>
            <a:t>Horario</a:t>
          </a:r>
          <a:r>
            <a:rPr lang="en-US" sz="2000" dirty="0">
              <a:latin typeface="+mj-lt"/>
            </a:rPr>
            <a:t> P=0,07</a:t>
          </a:r>
        </a:p>
        <a:p xmlns:a="http://schemas.openxmlformats.org/drawingml/2006/main">
          <a:r>
            <a:rPr lang="en-US" sz="2000" dirty="0" err="1">
              <a:latin typeface="+mj-lt"/>
            </a:rPr>
            <a:t>Interacción</a:t>
          </a:r>
          <a:r>
            <a:rPr lang="en-US" sz="2000" dirty="0">
              <a:latin typeface="+mj-lt"/>
            </a:rPr>
            <a:t> P=0,29</a:t>
          </a:r>
        </a:p>
      </cdr:txBody>
    </cdr:sp>
  </cdr:relSizeAnchor>
  <cdr:relSizeAnchor xmlns:cdr="http://schemas.openxmlformats.org/drawingml/2006/chartDrawing">
    <cdr:from>
      <cdr:x>0.19257</cdr:x>
      <cdr:y>0.21369</cdr:y>
    </cdr:from>
    <cdr:to>
      <cdr:x>0.24527</cdr:x>
      <cdr:y>0.26313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="" xmlns:a16="http://schemas.microsoft.com/office/drawing/2014/main" id="{ED25071A-DFB9-468D-A4BA-5368A37AB711}"/>
            </a:ext>
          </a:extLst>
        </cdr:cNvPr>
        <cdr:cNvSpPr txBox="1"/>
      </cdr:nvSpPr>
      <cdr:spPr>
        <a:xfrm xmlns:a="http://schemas.openxmlformats.org/drawingml/2006/main">
          <a:off x="2683678" y="1609543"/>
          <a:ext cx="734423" cy="3723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800" b="1" dirty="0"/>
            <a:t>AB</a:t>
          </a:r>
        </a:p>
      </cdr:txBody>
    </cdr:sp>
  </cdr:relSizeAnchor>
  <cdr:relSizeAnchor xmlns:cdr="http://schemas.openxmlformats.org/drawingml/2006/chartDrawing">
    <cdr:from>
      <cdr:x>0.28694</cdr:x>
      <cdr:y>0.1321</cdr:y>
    </cdr:from>
    <cdr:to>
      <cdr:x>0.33964</cdr:x>
      <cdr:y>0.18155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="" xmlns:a16="http://schemas.microsoft.com/office/drawing/2014/main" id="{D5C457B3-992C-4DE1-96A7-6196F4C07F18}"/>
            </a:ext>
          </a:extLst>
        </cdr:cNvPr>
        <cdr:cNvSpPr txBox="1"/>
      </cdr:nvSpPr>
      <cdr:spPr>
        <a:xfrm xmlns:a="http://schemas.openxmlformats.org/drawingml/2006/main">
          <a:off x="3998752" y="995028"/>
          <a:ext cx="734423" cy="3723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3200" b="1" dirty="0"/>
            <a:t>A</a:t>
          </a:r>
        </a:p>
      </cdr:txBody>
    </cdr:sp>
  </cdr:relSizeAnchor>
  <cdr:relSizeAnchor xmlns:cdr="http://schemas.openxmlformats.org/drawingml/2006/chartDrawing">
    <cdr:from>
      <cdr:x>0.5</cdr:x>
      <cdr:y>0.3436</cdr:y>
    </cdr:from>
    <cdr:to>
      <cdr:x>0.5527</cdr:x>
      <cdr:y>0.39304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="" xmlns:a16="http://schemas.microsoft.com/office/drawing/2014/main" id="{061EAA3D-3AA7-498E-A8BE-218F1E4C2F2F}"/>
            </a:ext>
          </a:extLst>
        </cdr:cNvPr>
        <cdr:cNvSpPr txBox="1"/>
      </cdr:nvSpPr>
      <cdr:spPr>
        <a:xfrm xmlns:a="http://schemas.openxmlformats.org/drawingml/2006/main">
          <a:off x="6967928" y="2588013"/>
          <a:ext cx="734423" cy="3723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800" b="1" dirty="0"/>
            <a:t>C</a:t>
          </a:r>
        </a:p>
      </cdr:txBody>
    </cdr:sp>
  </cdr:relSizeAnchor>
  <cdr:relSizeAnchor xmlns:cdr="http://schemas.openxmlformats.org/drawingml/2006/chartDrawing">
    <cdr:from>
      <cdr:x>0.57085</cdr:x>
      <cdr:y>0.32448</cdr:y>
    </cdr:from>
    <cdr:to>
      <cdr:x>0.62355</cdr:x>
      <cdr:y>0.37392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="" xmlns:a16="http://schemas.microsoft.com/office/drawing/2014/main" id="{4363D349-6AE6-47B5-AE9F-12B7D5293069}"/>
            </a:ext>
          </a:extLst>
        </cdr:cNvPr>
        <cdr:cNvSpPr txBox="1"/>
      </cdr:nvSpPr>
      <cdr:spPr>
        <a:xfrm xmlns:a="http://schemas.openxmlformats.org/drawingml/2006/main">
          <a:off x="7955257" y="2444029"/>
          <a:ext cx="734423" cy="3723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800" b="1" dirty="0"/>
            <a:t>BC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0.16078</cdr:x>
      <cdr:y>0.74385</cdr:y>
    </cdr:from>
    <cdr:to>
      <cdr:x>0.23123</cdr:x>
      <cdr:y>0.8504</cdr:y>
    </cdr:to>
    <cdr:sp macro="" textlink="">
      <cdr:nvSpPr>
        <cdr:cNvPr id="2" name="2 CuadroTexto"/>
        <cdr:cNvSpPr txBox="1"/>
      </cdr:nvSpPr>
      <cdr:spPr>
        <a:xfrm xmlns:a="http://schemas.openxmlformats.org/drawingml/2006/main">
          <a:off x="2338615" y="6660980"/>
          <a:ext cx="1024738" cy="95412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507281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1014562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521843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2029125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536404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3043685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55096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405824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>
            <a:buNone/>
          </a:pPr>
          <a:endParaRPr lang="es-AR" sz="2800" b="1" dirty="0"/>
        </a:p>
        <a:p xmlns:a="http://schemas.openxmlformats.org/drawingml/2006/main">
          <a:pPr algn="ctr">
            <a:buNone/>
          </a:pPr>
          <a:r>
            <a:rPr lang="es-AR" sz="2800" b="1" dirty="0"/>
            <a:t>(12)</a:t>
          </a:r>
          <a:endParaRPr lang="en-US" sz="2800" b="1" dirty="0"/>
        </a:p>
      </cdr:txBody>
    </cdr:sp>
  </cdr:relSizeAnchor>
  <cdr:relSizeAnchor xmlns:cdr="http://schemas.openxmlformats.org/drawingml/2006/chartDrawing">
    <cdr:from>
      <cdr:x>0.82093</cdr:x>
      <cdr:y>0.74389</cdr:y>
    </cdr:from>
    <cdr:to>
      <cdr:x>0.92686</cdr:x>
      <cdr:y>0.85044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11940903" y="6661338"/>
          <a:ext cx="1540817" cy="95412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507281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1014562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521843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2029125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536404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3043685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55096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405824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>
            <a:buNone/>
          </a:pPr>
          <a:endParaRPr lang="es-AR" sz="2800" b="1" dirty="0"/>
        </a:p>
        <a:p xmlns:a="http://schemas.openxmlformats.org/drawingml/2006/main">
          <a:pPr algn="ctr">
            <a:buNone/>
          </a:pPr>
          <a:r>
            <a:rPr lang="es-AR" sz="2800" b="1" dirty="0"/>
            <a:t>(495)</a:t>
          </a:r>
          <a:endParaRPr lang="en-US" sz="2800" b="1" dirty="0"/>
        </a:p>
      </cdr:txBody>
    </cdr:sp>
  </cdr:relSizeAnchor>
  <cdr:relSizeAnchor xmlns:cdr="http://schemas.openxmlformats.org/drawingml/2006/chartDrawing">
    <cdr:from>
      <cdr:x>0.73636</cdr:x>
      <cdr:y>0.74389</cdr:y>
    </cdr:from>
    <cdr:to>
      <cdr:x>0.84229</cdr:x>
      <cdr:y>0.85044</cdr:y>
    </cdr:to>
    <cdr:sp macro="" textlink="">
      <cdr:nvSpPr>
        <cdr:cNvPr id="4" name="2 CuadroTexto"/>
        <cdr:cNvSpPr txBox="1"/>
      </cdr:nvSpPr>
      <cdr:spPr>
        <a:xfrm xmlns:a="http://schemas.openxmlformats.org/drawingml/2006/main">
          <a:off x="10710780" y="6661338"/>
          <a:ext cx="1540818" cy="95412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507281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1014562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521843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2029125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536404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3043685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55096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405824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>
            <a:buNone/>
          </a:pPr>
          <a:endParaRPr lang="es-AR" sz="2800" b="1" dirty="0"/>
        </a:p>
        <a:p xmlns:a="http://schemas.openxmlformats.org/drawingml/2006/main">
          <a:pPr algn="ctr">
            <a:buNone/>
          </a:pPr>
          <a:r>
            <a:rPr lang="es-AR" sz="2800" b="1" dirty="0"/>
            <a:t>(495)</a:t>
          </a:r>
          <a:endParaRPr lang="en-US" sz="2800" b="1" dirty="0"/>
        </a:p>
      </cdr:txBody>
    </cdr:sp>
  </cdr:relSizeAnchor>
  <cdr:relSizeAnchor xmlns:cdr="http://schemas.openxmlformats.org/drawingml/2006/chartDrawing">
    <cdr:from>
      <cdr:x>0.52244</cdr:x>
      <cdr:y>0.74552</cdr:y>
    </cdr:from>
    <cdr:to>
      <cdr:x>0.62837</cdr:x>
      <cdr:y>0.85206</cdr:y>
    </cdr:to>
    <cdr:sp macro="" textlink="">
      <cdr:nvSpPr>
        <cdr:cNvPr id="5" name="2 CuadroTexto"/>
        <cdr:cNvSpPr txBox="1"/>
      </cdr:nvSpPr>
      <cdr:spPr>
        <a:xfrm xmlns:a="http://schemas.openxmlformats.org/drawingml/2006/main">
          <a:off x="7599182" y="6675934"/>
          <a:ext cx="1540817" cy="95403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507281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1014562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521843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2029125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536404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3043685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55096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405824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>
            <a:buNone/>
          </a:pPr>
          <a:endParaRPr lang="es-AR" sz="2800" b="1" dirty="0"/>
        </a:p>
        <a:p xmlns:a="http://schemas.openxmlformats.org/drawingml/2006/main">
          <a:pPr algn="ctr">
            <a:buNone/>
          </a:pPr>
          <a:r>
            <a:rPr lang="es-AR" sz="2800" b="1" dirty="0"/>
            <a:t>(113)</a:t>
          </a:r>
          <a:endParaRPr lang="en-US" sz="2800" b="1" dirty="0"/>
        </a:p>
      </cdr:txBody>
    </cdr:sp>
  </cdr:relSizeAnchor>
  <cdr:relSizeAnchor xmlns:cdr="http://schemas.openxmlformats.org/drawingml/2006/chartDrawing">
    <cdr:from>
      <cdr:x>0.43739</cdr:x>
      <cdr:y>0.74551</cdr:y>
    </cdr:from>
    <cdr:to>
      <cdr:x>0.54333</cdr:x>
      <cdr:y>0.85206</cdr:y>
    </cdr:to>
    <cdr:sp macro="" textlink="">
      <cdr:nvSpPr>
        <cdr:cNvPr id="6" name="2 CuadroTexto"/>
        <cdr:cNvSpPr txBox="1"/>
      </cdr:nvSpPr>
      <cdr:spPr>
        <a:xfrm xmlns:a="http://schemas.openxmlformats.org/drawingml/2006/main">
          <a:off x="6362078" y="6675844"/>
          <a:ext cx="1540962" cy="954128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507281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1014562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521843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2029125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536404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3043685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55096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405824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>
            <a:buNone/>
          </a:pPr>
          <a:endParaRPr lang="es-AR" sz="2800" b="1" dirty="0"/>
        </a:p>
        <a:p xmlns:a="http://schemas.openxmlformats.org/drawingml/2006/main">
          <a:pPr algn="ctr">
            <a:buNone/>
          </a:pPr>
          <a:r>
            <a:rPr lang="es-AR" sz="2800" b="1" dirty="0"/>
            <a:t>(113)</a:t>
          </a:r>
          <a:endParaRPr lang="en-US" sz="2800" b="1" dirty="0"/>
        </a:p>
      </cdr:txBody>
    </cdr:sp>
  </cdr:relSizeAnchor>
  <cdr:relSizeAnchor xmlns:cdr="http://schemas.openxmlformats.org/drawingml/2006/chartDrawing">
    <cdr:from>
      <cdr:x>0.22544</cdr:x>
      <cdr:y>0.74385</cdr:y>
    </cdr:from>
    <cdr:to>
      <cdr:x>0.33137</cdr:x>
      <cdr:y>0.8504</cdr:y>
    </cdr:to>
    <cdr:sp macro="" textlink="">
      <cdr:nvSpPr>
        <cdr:cNvPr id="7" name="2 CuadroTexto"/>
        <cdr:cNvSpPr txBox="1"/>
      </cdr:nvSpPr>
      <cdr:spPr>
        <a:xfrm xmlns:a="http://schemas.openxmlformats.org/drawingml/2006/main">
          <a:off x="3279125" y="6661001"/>
          <a:ext cx="1540817" cy="95412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507281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1014562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521843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2029125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536404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3043685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55096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405824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>
            <a:buNone/>
          </a:pPr>
          <a:endParaRPr lang="es-AR" sz="2800" b="1" dirty="0"/>
        </a:p>
        <a:p xmlns:a="http://schemas.openxmlformats.org/drawingml/2006/main">
          <a:pPr algn="ctr">
            <a:buNone/>
          </a:pPr>
          <a:r>
            <a:rPr lang="es-AR" sz="2800" b="1" dirty="0"/>
            <a:t>(12)</a:t>
          </a:r>
          <a:endParaRPr lang="en-US" sz="2800" b="1" dirty="0"/>
        </a:p>
      </cdr:txBody>
    </cdr:sp>
  </cdr:relSizeAnchor>
  <cdr:relSizeAnchor xmlns:cdr="http://schemas.openxmlformats.org/drawingml/2006/chartDrawing">
    <cdr:from>
      <cdr:x>0.18037</cdr:x>
      <cdr:y>0.17569</cdr:y>
    </cdr:from>
    <cdr:to>
      <cdr:x>0.24343</cdr:x>
      <cdr:y>0.23419</cdr:y>
    </cdr:to>
    <cdr:sp macro="" textlink="">
      <cdr:nvSpPr>
        <cdr:cNvPr id="8" name="7 CuadroTexto"/>
        <cdr:cNvSpPr txBox="1"/>
      </cdr:nvSpPr>
      <cdr:spPr>
        <a:xfrm xmlns:a="http://schemas.openxmlformats.org/drawingml/2006/main">
          <a:off x="2623623" y="1573282"/>
          <a:ext cx="917246" cy="5238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AR" sz="3600" b="1" dirty="0"/>
            <a:t>A</a:t>
          </a:r>
          <a:endParaRPr lang="en-US" sz="3600" b="1" dirty="0"/>
        </a:p>
      </cdr:txBody>
    </cdr:sp>
  </cdr:relSizeAnchor>
  <cdr:relSizeAnchor xmlns:cdr="http://schemas.openxmlformats.org/drawingml/2006/chartDrawing">
    <cdr:from>
      <cdr:x>0.26535</cdr:x>
      <cdr:y>0.17569</cdr:y>
    </cdr:from>
    <cdr:to>
      <cdr:x>0.32841</cdr:x>
      <cdr:y>0.23419</cdr:y>
    </cdr:to>
    <cdr:sp macro="" textlink="">
      <cdr:nvSpPr>
        <cdr:cNvPr id="9" name="1 CuadroTexto"/>
        <cdr:cNvSpPr txBox="1"/>
      </cdr:nvSpPr>
      <cdr:spPr>
        <a:xfrm xmlns:a="http://schemas.openxmlformats.org/drawingml/2006/main">
          <a:off x="3859691" y="1573282"/>
          <a:ext cx="917246" cy="5238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AR" sz="3600" b="1" dirty="0"/>
            <a:t>A</a:t>
          </a:r>
          <a:endParaRPr lang="en-US" sz="3600" b="1" dirty="0"/>
        </a:p>
      </cdr:txBody>
    </cdr:sp>
  </cdr:relSizeAnchor>
  <cdr:relSizeAnchor xmlns:cdr="http://schemas.openxmlformats.org/drawingml/2006/chartDrawing">
    <cdr:from>
      <cdr:x>0.47226</cdr:x>
      <cdr:y>0.18997</cdr:y>
    </cdr:from>
    <cdr:to>
      <cdr:x>0.53532</cdr:x>
      <cdr:y>0.24847</cdr:y>
    </cdr:to>
    <cdr:sp macro="" textlink="">
      <cdr:nvSpPr>
        <cdr:cNvPr id="10" name="1 CuadroTexto"/>
        <cdr:cNvSpPr txBox="1"/>
      </cdr:nvSpPr>
      <cdr:spPr>
        <a:xfrm xmlns:a="http://schemas.openxmlformats.org/drawingml/2006/main">
          <a:off x="6869377" y="1701134"/>
          <a:ext cx="917247" cy="5238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AR" sz="3600" b="1" dirty="0"/>
            <a:t>A</a:t>
          </a:r>
          <a:endParaRPr lang="en-US" sz="3600" b="1" dirty="0"/>
        </a:p>
      </cdr:txBody>
    </cdr:sp>
  </cdr:relSizeAnchor>
  <cdr:relSizeAnchor xmlns:cdr="http://schemas.openxmlformats.org/drawingml/2006/chartDrawing">
    <cdr:from>
      <cdr:x>0.55146</cdr:x>
      <cdr:y>0.20494</cdr:y>
    </cdr:from>
    <cdr:to>
      <cdr:x>0.61453</cdr:x>
      <cdr:y>0.26344</cdr:y>
    </cdr:to>
    <cdr:sp macro="" textlink="">
      <cdr:nvSpPr>
        <cdr:cNvPr id="11" name="1 CuadroTexto"/>
        <cdr:cNvSpPr txBox="1"/>
      </cdr:nvSpPr>
      <cdr:spPr>
        <a:xfrm xmlns:a="http://schemas.openxmlformats.org/drawingml/2006/main">
          <a:off x="8021300" y="1835208"/>
          <a:ext cx="917392" cy="5238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AR" sz="3600" b="1" dirty="0"/>
            <a:t> A</a:t>
          </a:r>
          <a:endParaRPr lang="en-US" sz="3600" b="1" dirty="0"/>
        </a:p>
      </cdr:txBody>
    </cdr:sp>
  </cdr:relSizeAnchor>
  <cdr:relSizeAnchor xmlns:cdr="http://schemas.openxmlformats.org/drawingml/2006/chartDrawing">
    <cdr:from>
      <cdr:x>0.74679</cdr:x>
      <cdr:y>0.12032</cdr:y>
    </cdr:from>
    <cdr:to>
      <cdr:x>0.80985</cdr:x>
      <cdr:y>0.17882</cdr:y>
    </cdr:to>
    <cdr:sp macro="" textlink="">
      <cdr:nvSpPr>
        <cdr:cNvPr id="12" name="1 CuadroTexto"/>
        <cdr:cNvSpPr txBox="1"/>
      </cdr:nvSpPr>
      <cdr:spPr>
        <a:xfrm xmlns:a="http://schemas.openxmlformats.org/drawingml/2006/main">
          <a:off x="10862512" y="1077407"/>
          <a:ext cx="917247" cy="5238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AR" sz="3600" b="1" dirty="0"/>
            <a:t>  A</a:t>
          </a:r>
          <a:endParaRPr lang="en-US" sz="3600" b="1" dirty="0"/>
        </a:p>
      </cdr:txBody>
    </cdr:sp>
  </cdr:relSizeAnchor>
  <cdr:relSizeAnchor xmlns:cdr="http://schemas.openxmlformats.org/drawingml/2006/chartDrawing">
    <cdr:from>
      <cdr:x>0.84816</cdr:x>
      <cdr:y>0.13154</cdr:y>
    </cdr:from>
    <cdr:to>
      <cdr:x>0.91122</cdr:x>
      <cdr:y>0.19004</cdr:y>
    </cdr:to>
    <cdr:sp macro="" textlink="">
      <cdr:nvSpPr>
        <cdr:cNvPr id="13" name="1 CuadroTexto"/>
        <cdr:cNvSpPr txBox="1"/>
      </cdr:nvSpPr>
      <cdr:spPr>
        <a:xfrm xmlns:a="http://schemas.openxmlformats.org/drawingml/2006/main">
          <a:off x="12337001" y="1177871"/>
          <a:ext cx="917291" cy="5238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AR" sz="3600" b="1" dirty="0"/>
            <a:t> A</a:t>
          </a:r>
          <a:endParaRPr lang="en-US" sz="3600" b="1" dirty="0"/>
        </a:p>
      </cdr:txBody>
    </cdr:sp>
  </cdr:relSizeAnchor>
  <cdr:relSizeAnchor xmlns:cdr="http://schemas.openxmlformats.org/drawingml/2006/chartDrawing">
    <cdr:from>
      <cdr:x>0.19515</cdr:x>
      <cdr:y>0.0542</cdr:y>
    </cdr:from>
    <cdr:to>
      <cdr:x>0.36429</cdr:x>
      <cdr:y>0.14266</cdr:y>
    </cdr:to>
    <cdr:sp macro="" textlink="">
      <cdr:nvSpPr>
        <cdr:cNvPr id="14" name="1 CuadroTexto"/>
        <cdr:cNvSpPr txBox="1"/>
      </cdr:nvSpPr>
      <cdr:spPr>
        <a:xfrm xmlns:a="http://schemas.openxmlformats.org/drawingml/2006/main">
          <a:off x="2838634" y="485346"/>
          <a:ext cx="2460246" cy="7921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507281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1014562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521843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2029125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536404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3043685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55096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405824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>
            <a:buNone/>
          </a:pPr>
          <a:r>
            <a:rPr lang="es-AR" sz="2800" b="1" dirty="0"/>
            <a:t>p&gt;0,05</a:t>
          </a:r>
          <a:endParaRPr lang="en-US" sz="28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0.83298</cdr:x>
      <cdr:y>0.7837</cdr:y>
    </cdr:from>
    <cdr:to>
      <cdr:x>0.94026</cdr:x>
      <cdr:y>0.85916</cdr:y>
    </cdr:to>
    <cdr:sp macro="" textlink="">
      <cdr:nvSpPr>
        <cdr:cNvPr id="2" name="56 CuadroTexto">
          <a:extLst xmlns:a="http://schemas.openxmlformats.org/drawingml/2006/main">
            <a:ext uri="{FF2B5EF4-FFF2-40B4-BE49-F238E27FC236}">
              <a16:creationId xmlns="" xmlns:a16="http://schemas.microsoft.com/office/drawing/2014/main" id="{5CF1ED3B-31BA-4C1C-B085-FDC64E541DBD}"/>
            </a:ext>
          </a:extLst>
        </cdr:cNvPr>
        <cdr:cNvSpPr txBox="1"/>
      </cdr:nvSpPr>
      <cdr:spPr>
        <a:xfrm xmlns:a="http://schemas.openxmlformats.org/drawingml/2006/main">
          <a:off x="11965025" y="5434007"/>
          <a:ext cx="1540852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507281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1014562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521843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2029125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536404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3043685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55096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405824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>
            <a:buNone/>
          </a:pPr>
          <a:r>
            <a:rPr lang="es-AR" sz="2800" dirty="0"/>
            <a:t>  (315)</a:t>
          </a:r>
          <a:endParaRPr lang="en-US" sz="2800" dirty="0"/>
        </a:p>
      </cdr:txBody>
    </cdr:sp>
  </cdr:relSizeAnchor>
  <cdr:relSizeAnchor xmlns:cdr="http://schemas.openxmlformats.org/drawingml/2006/chartDrawing">
    <cdr:from>
      <cdr:x>0.73745</cdr:x>
      <cdr:y>0.78058</cdr:y>
    </cdr:from>
    <cdr:to>
      <cdr:x>0.84472</cdr:x>
      <cdr:y>0.85604</cdr:y>
    </cdr:to>
    <cdr:sp macro="" textlink="">
      <cdr:nvSpPr>
        <cdr:cNvPr id="3" name="56 CuadroTexto">
          <a:extLst xmlns:a="http://schemas.openxmlformats.org/drawingml/2006/main">
            <a:ext uri="{FF2B5EF4-FFF2-40B4-BE49-F238E27FC236}">
              <a16:creationId xmlns="" xmlns:a16="http://schemas.microsoft.com/office/drawing/2014/main" id="{5CF1ED3B-31BA-4C1C-B085-FDC64E541DBD}"/>
            </a:ext>
          </a:extLst>
        </cdr:cNvPr>
        <cdr:cNvSpPr txBox="1"/>
      </cdr:nvSpPr>
      <cdr:spPr>
        <a:xfrm xmlns:a="http://schemas.openxmlformats.org/drawingml/2006/main">
          <a:off x="10592783" y="5412399"/>
          <a:ext cx="1540852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507281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1014562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521843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2029125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536404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3043685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55096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405824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>
            <a:buNone/>
          </a:pPr>
          <a:r>
            <a:rPr lang="es-AR" sz="2800" dirty="0"/>
            <a:t>     (314)</a:t>
          </a:r>
          <a:endParaRPr lang="en-US" sz="2800" dirty="0"/>
        </a:p>
      </cdr:txBody>
    </cdr:sp>
  </cdr:relSizeAnchor>
  <cdr:relSizeAnchor xmlns:cdr="http://schemas.openxmlformats.org/drawingml/2006/chartDrawing">
    <cdr:from>
      <cdr:x>0.53977</cdr:x>
      <cdr:y>0.7872</cdr:y>
    </cdr:from>
    <cdr:to>
      <cdr:x>0.64704</cdr:x>
      <cdr:y>0.86266</cdr:y>
    </cdr:to>
    <cdr:sp macro="" textlink="">
      <cdr:nvSpPr>
        <cdr:cNvPr id="4" name="56 CuadroTexto">
          <a:extLst xmlns:a="http://schemas.openxmlformats.org/drawingml/2006/main">
            <a:ext uri="{FF2B5EF4-FFF2-40B4-BE49-F238E27FC236}">
              <a16:creationId xmlns="" xmlns:a16="http://schemas.microsoft.com/office/drawing/2014/main" id="{5CF1ED3B-31BA-4C1C-B085-FDC64E541DBD}"/>
            </a:ext>
          </a:extLst>
        </cdr:cNvPr>
        <cdr:cNvSpPr txBox="1"/>
      </cdr:nvSpPr>
      <cdr:spPr>
        <a:xfrm xmlns:a="http://schemas.openxmlformats.org/drawingml/2006/main">
          <a:off x="7753239" y="5458296"/>
          <a:ext cx="1540852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507281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1014562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521843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2029125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536404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3043685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55096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405824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>
            <a:buNone/>
          </a:pPr>
          <a:r>
            <a:rPr lang="es-AR" sz="2800" dirty="0"/>
            <a:t>(99)</a:t>
          </a:r>
          <a:endParaRPr lang="en-US" sz="2800" dirty="0"/>
        </a:p>
      </cdr:txBody>
    </cdr:sp>
  </cdr:relSizeAnchor>
  <cdr:relSizeAnchor xmlns:cdr="http://schemas.openxmlformats.org/drawingml/2006/chartDrawing">
    <cdr:from>
      <cdr:x>0.45408</cdr:x>
      <cdr:y>0.78838</cdr:y>
    </cdr:from>
    <cdr:to>
      <cdr:x>0.56135</cdr:x>
      <cdr:y>0.86383</cdr:y>
    </cdr:to>
    <cdr:sp macro="" textlink="">
      <cdr:nvSpPr>
        <cdr:cNvPr id="5" name="56 CuadroTexto">
          <a:extLst xmlns:a="http://schemas.openxmlformats.org/drawingml/2006/main">
            <a:ext uri="{FF2B5EF4-FFF2-40B4-BE49-F238E27FC236}">
              <a16:creationId xmlns="" xmlns:a16="http://schemas.microsoft.com/office/drawing/2014/main" id="{5CF1ED3B-31BA-4C1C-B085-FDC64E541DBD}"/>
            </a:ext>
          </a:extLst>
        </cdr:cNvPr>
        <cdr:cNvSpPr txBox="1"/>
      </cdr:nvSpPr>
      <cdr:spPr>
        <a:xfrm xmlns:a="http://schemas.openxmlformats.org/drawingml/2006/main">
          <a:off x="6522387" y="5466448"/>
          <a:ext cx="1540852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507281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1014562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521843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2029125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536404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3043685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55096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405824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>
            <a:buNone/>
          </a:pPr>
          <a:r>
            <a:rPr lang="es-AR" sz="2800" dirty="0"/>
            <a:t>(119)</a:t>
          </a:r>
          <a:endParaRPr lang="en-US" sz="2800" dirty="0"/>
        </a:p>
      </cdr:txBody>
    </cdr:sp>
  </cdr:relSizeAnchor>
  <cdr:relSizeAnchor xmlns:cdr="http://schemas.openxmlformats.org/drawingml/2006/chartDrawing">
    <cdr:from>
      <cdr:x>0.2444</cdr:x>
      <cdr:y>0.7746</cdr:y>
    </cdr:from>
    <cdr:to>
      <cdr:x>0.35167</cdr:x>
      <cdr:y>0.85006</cdr:y>
    </cdr:to>
    <cdr:sp macro="" textlink="">
      <cdr:nvSpPr>
        <cdr:cNvPr id="6" name="56 CuadroTexto">
          <a:extLst xmlns:a="http://schemas.openxmlformats.org/drawingml/2006/main">
            <a:ext uri="{FF2B5EF4-FFF2-40B4-BE49-F238E27FC236}">
              <a16:creationId xmlns="" xmlns:a16="http://schemas.microsoft.com/office/drawing/2014/main" id="{5CF1ED3B-31BA-4C1C-B085-FDC64E541DBD}"/>
            </a:ext>
          </a:extLst>
        </cdr:cNvPr>
        <cdr:cNvSpPr txBox="1"/>
      </cdr:nvSpPr>
      <cdr:spPr>
        <a:xfrm xmlns:a="http://schemas.openxmlformats.org/drawingml/2006/main">
          <a:off x="3510610" y="5370945"/>
          <a:ext cx="1540852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507281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1014562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521843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2029125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536404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3043685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55096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405824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>
            <a:buNone/>
          </a:pPr>
          <a:r>
            <a:rPr lang="es-AR" sz="2800" dirty="0"/>
            <a:t>(206)</a:t>
          </a:r>
          <a:endParaRPr lang="en-US" sz="2800" dirty="0"/>
        </a:p>
      </cdr:txBody>
    </cdr:sp>
  </cdr:relSizeAnchor>
  <cdr:relSizeAnchor xmlns:cdr="http://schemas.openxmlformats.org/drawingml/2006/chartDrawing">
    <cdr:from>
      <cdr:x>0.16189</cdr:x>
      <cdr:y>0.77928</cdr:y>
    </cdr:from>
    <cdr:to>
      <cdr:x>0.26916</cdr:x>
      <cdr:y>0.85474</cdr:y>
    </cdr:to>
    <cdr:sp macro="" textlink="">
      <cdr:nvSpPr>
        <cdr:cNvPr id="7" name="56 CuadroTexto">
          <a:extLst xmlns:a="http://schemas.openxmlformats.org/drawingml/2006/main">
            <a:ext uri="{FF2B5EF4-FFF2-40B4-BE49-F238E27FC236}">
              <a16:creationId xmlns="" xmlns:a16="http://schemas.microsoft.com/office/drawing/2014/main" id="{5CF1ED3B-31BA-4C1C-B085-FDC64E541DBD}"/>
            </a:ext>
          </a:extLst>
        </cdr:cNvPr>
        <cdr:cNvSpPr txBox="1"/>
      </cdr:nvSpPr>
      <cdr:spPr>
        <a:xfrm xmlns:a="http://schemas.openxmlformats.org/drawingml/2006/main">
          <a:off x="2325439" y="5403386"/>
          <a:ext cx="1540852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507281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1014562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521843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2029125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536404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3043685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55096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405824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>
            <a:buNone/>
          </a:pPr>
          <a:r>
            <a:rPr lang="es-AR" sz="2800" dirty="0"/>
            <a:t>(195)</a:t>
          </a:r>
          <a:endParaRPr lang="en-US" sz="2800" dirty="0"/>
        </a:p>
      </cdr:txBody>
    </cdr:sp>
  </cdr:relSizeAnchor>
  <cdr:relSizeAnchor xmlns:cdr="http://schemas.openxmlformats.org/drawingml/2006/chartDrawing">
    <cdr:from>
      <cdr:x>0.48015</cdr:x>
      <cdr:y>0.29525</cdr:y>
    </cdr:from>
    <cdr:to>
      <cdr:x>0.53585</cdr:x>
      <cdr:y>0.37071</cdr:y>
    </cdr:to>
    <cdr:sp macro="" textlink="">
      <cdr:nvSpPr>
        <cdr:cNvPr id="8" name="6 CuadroTexto"/>
        <cdr:cNvSpPr txBox="1"/>
      </cdr:nvSpPr>
      <cdr:spPr>
        <a:xfrm xmlns:a="http://schemas.openxmlformats.org/drawingml/2006/main">
          <a:off x="6896919" y="2047187"/>
          <a:ext cx="800047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507281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1014562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521843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2029125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536404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3043685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55096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405824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>
            <a:buNone/>
          </a:pPr>
          <a:r>
            <a:rPr lang="es-AR" sz="2800" b="1" dirty="0"/>
            <a:t> C</a:t>
          </a:r>
          <a:endParaRPr lang="en-US" sz="2800" b="1" dirty="0"/>
        </a:p>
      </cdr:txBody>
    </cdr:sp>
  </cdr:relSizeAnchor>
  <cdr:relSizeAnchor xmlns:cdr="http://schemas.openxmlformats.org/drawingml/2006/chartDrawing">
    <cdr:from>
      <cdr:x>0.56898</cdr:x>
      <cdr:y>0.22255</cdr:y>
    </cdr:from>
    <cdr:to>
      <cdr:x>0.62538</cdr:x>
      <cdr:y>0.29801</cdr:y>
    </cdr:to>
    <cdr:sp macro="" textlink="">
      <cdr:nvSpPr>
        <cdr:cNvPr id="9" name="6 CuadroTexto"/>
        <cdr:cNvSpPr txBox="1"/>
      </cdr:nvSpPr>
      <cdr:spPr>
        <a:xfrm xmlns:a="http://schemas.openxmlformats.org/drawingml/2006/main">
          <a:off x="8172908" y="1543131"/>
          <a:ext cx="810019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s-ES"/>
          </a:defPPr>
          <a:lvl1pPr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507281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1014562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521843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2029125" algn="l" rtl="0" fontAlgn="base">
            <a:spcBef>
              <a:spcPct val="0"/>
            </a:spcBef>
            <a:spcAft>
              <a:spcPct val="0"/>
            </a:spcAft>
            <a:buFont typeface="Wingdings" pitchFamily="2" charset="2"/>
            <a:buChar char="Ø"/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536404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3043685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55096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4058247" algn="l" defTabSz="1014562" rtl="0" eaLnBrk="1" latinLnBrk="0" hangingPunct="1">
            <a:defRPr sz="4036"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>
            <a:buNone/>
          </a:pPr>
          <a:r>
            <a:rPr lang="es-AR" sz="2800" b="1" dirty="0"/>
            <a:t>BC</a:t>
          </a:r>
          <a:endParaRPr lang="en-US" sz="28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1749" cy="465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478" y="1"/>
            <a:ext cx="2981749" cy="4654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13900F-CF52-457E-98C9-A0D844132DDB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7113" y="1162050"/>
            <a:ext cx="228758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341" y="4474408"/>
            <a:ext cx="5505133" cy="365994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992"/>
            <a:ext cx="2981749" cy="4654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478" y="8830992"/>
            <a:ext cx="2981749" cy="4654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B082C-32B7-4627-A3EA-F16F77653B0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922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00044" rtl="0" eaLnBrk="1" latinLnBrk="0" hangingPunct="1">
      <a:defRPr sz="1181" kern="1200">
        <a:solidFill>
          <a:schemeClr val="tx1"/>
        </a:solidFill>
        <a:latin typeface="+mn-lt"/>
        <a:ea typeface="+mn-ea"/>
        <a:cs typeface="+mn-cs"/>
      </a:defRPr>
    </a:lvl1pPr>
    <a:lvl2pPr marL="450022" algn="l" defTabSz="900044" rtl="0" eaLnBrk="1" latinLnBrk="0" hangingPunct="1">
      <a:defRPr sz="1181" kern="1200">
        <a:solidFill>
          <a:schemeClr val="tx1"/>
        </a:solidFill>
        <a:latin typeface="+mn-lt"/>
        <a:ea typeface="+mn-ea"/>
        <a:cs typeface="+mn-cs"/>
      </a:defRPr>
    </a:lvl2pPr>
    <a:lvl3pPr marL="900044" algn="l" defTabSz="900044" rtl="0" eaLnBrk="1" latinLnBrk="0" hangingPunct="1">
      <a:defRPr sz="1181" kern="1200">
        <a:solidFill>
          <a:schemeClr val="tx1"/>
        </a:solidFill>
        <a:latin typeface="+mn-lt"/>
        <a:ea typeface="+mn-ea"/>
        <a:cs typeface="+mn-cs"/>
      </a:defRPr>
    </a:lvl3pPr>
    <a:lvl4pPr marL="1350066" algn="l" defTabSz="900044" rtl="0" eaLnBrk="1" latinLnBrk="0" hangingPunct="1">
      <a:defRPr sz="1181" kern="1200">
        <a:solidFill>
          <a:schemeClr val="tx1"/>
        </a:solidFill>
        <a:latin typeface="+mn-lt"/>
        <a:ea typeface="+mn-ea"/>
        <a:cs typeface="+mn-cs"/>
      </a:defRPr>
    </a:lvl4pPr>
    <a:lvl5pPr marL="1800088" algn="l" defTabSz="900044" rtl="0" eaLnBrk="1" latinLnBrk="0" hangingPunct="1">
      <a:defRPr sz="1181" kern="1200">
        <a:solidFill>
          <a:schemeClr val="tx1"/>
        </a:solidFill>
        <a:latin typeface="+mn-lt"/>
        <a:ea typeface="+mn-ea"/>
        <a:cs typeface="+mn-cs"/>
      </a:defRPr>
    </a:lvl5pPr>
    <a:lvl6pPr marL="2250110" algn="l" defTabSz="900044" rtl="0" eaLnBrk="1" latinLnBrk="0" hangingPunct="1">
      <a:defRPr sz="1181" kern="1200">
        <a:solidFill>
          <a:schemeClr val="tx1"/>
        </a:solidFill>
        <a:latin typeface="+mn-lt"/>
        <a:ea typeface="+mn-ea"/>
        <a:cs typeface="+mn-cs"/>
      </a:defRPr>
    </a:lvl6pPr>
    <a:lvl7pPr marL="2700132" algn="l" defTabSz="900044" rtl="0" eaLnBrk="1" latinLnBrk="0" hangingPunct="1">
      <a:defRPr sz="1181" kern="1200">
        <a:solidFill>
          <a:schemeClr val="tx1"/>
        </a:solidFill>
        <a:latin typeface="+mn-lt"/>
        <a:ea typeface="+mn-ea"/>
        <a:cs typeface="+mn-cs"/>
      </a:defRPr>
    </a:lvl7pPr>
    <a:lvl8pPr marL="3150154" algn="l" defTabSz="900044" rtl="0" eaLnBrk="1" latinLnBrk="0" hangingPunct="1">
      <a:defRPr sz="1181" kern="1200">
        <a:solidFill>
          <a:schemeClr val="tx1"/>
        </a:solidFill>
        <a:latin typeface="+mn-lt"/>
        <a:ea typeface="+mn-ea"/>
        <a:cs typeface="+mn-cs"/>
      </a:defRPr>
    </a:lvl8pPr>
    <a:lvl9pPr marL="3600176" algn="l" defTabSz="900044" rtl="0" eaLnBrk="1" latinLnBrk="0" hangingPunct="1">
      <a:defRPr sz="118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97113" y="1162050"/>
            <a:ext cx="2287587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B082C-32B7-4627-A3EA-F16F77653B0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550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00376" y="13634632"/>
            <a:ext cx="27203251" cy="940877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750" y="24871330"/>
            <a:ext cx="22402503" cy="11217344"/>
          </a:xfrm>
        </p:spPr>
        <p:txBody>
          <a:bodyPr/>
          <a:lstStyle>
            <a:lvl1pPr marL="0" indent="0" algn="ctr">
              <a:buNone/>
              <a:defRPr/>
            </a:lvl1pPr>
            <a:lvl2pPr marL="392144" indent="0" algn="ctr">
              <a:buNone/>
              <a:defRPr/>
            </a:lvl2pPr>
            <a:lvl3pPr marL="784289" indent="0" algn="ctr">
              <a:buNone/>
              <a:defRPr/>
            </a:lvl3pPr>
            <a:lvl4pPr marL="1176433" indent="0" algn="ctr">
              <a:buNone/>
              <a:defRPr/>
            </a:lvl4pPr>
            <a:lvl5pPr marL="1568578" indent="0" algn="ctr">
              <a:buNone/>
              <a:defRPr/>
            </a:lvl5pPr>
            <a:lvl6pPr marL="1960721" indent="0" algn="ctr">
              <a:buNone/>
              <a:defRPr/>
            </a:lvl6pPr>
            <a:lvl7pPr marL="2352865" indent="0" algn="ctr">
              <a:buNone/>
              <a:defRPr/>
            </a:lvl7pPr>
            <a:lvl8pPr marL="2745010" indent="0" algn="ctr">
              <a:buNone/>
              <a:defRPr/>
            </a:lvl8pPr>
            <a:lvl9pPr marL="3137154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134BF9-44A0-4268-A995-2DE1E2F57F85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53BD7-A32D-4884-9947-16F1AC49933C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204610" y="1755791"/>
            <a:ext cx="7202609" cy="374521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6786" y="1755791"/>
            <a:ext cx="21465228" cy="374521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ED0CE6-C562-44A8-8450-ACD6E8FD2BDB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80A06A-2226-461C-B2BE-26F865C75A15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8121" y="28203463"/>
            <a:ext cx="27203251" cy="8717367"/>
          </a:xfrm>
        </p:spPr>
        <p:txBody>
          <a:bodyPr anchor="t"/>
          <a:lstStyle>
            <a:lvl1pPr algn="l">
              <a:defRPr sz="3424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8121" y="18602917"/>
            <a:ext cx="27203251" cy="9600541"/>
          </a:xfrm>
        </p:spPr>
        <p:txBody>
          <a:bodyPr anchor="b"/>
          <a:lstStyle>
            <a:lvl1pPr marL="0" indent="0">
              <a:buNone/>
              <a:defRPr sz="1674"/>
            </a:lvl1pPr>
            <a:lvl2pPr marL="392144" indent="0">
              <a:buNone/>
              <a:defRPr sz="1522"/>
            </a:lvl2pPr>
            <a:lvl3pPr marL="784289" indent="0">
              <a:buNone/>
              <a:defRPr sz="1370"/>
            </a:lvl3pPr>
            <a:lvl4pPr marL="1176433" indent="0">
              <a:buNone/>
              <a:defRPr sz="1141"/>
            </a:lvl4pPr>
            <a:lvl5pPr marL="1568578" indent="0">
              <a:buNone/>
              <a:defRPr sz="1141"/>
            </a:lvl5pPr>
            <a:lvl6pPr marL="1960721" indent="0">
              <a:buNone/>
              <a:defRPr sz="1141"/>
            </a:lvl6pPr>
            <a:lvl7pPr marL="2352865" indent="0">
              <a:buNone/>
              <a:defRPr sz="1141"/>
            </a:lvl7pPr>
            <a:lvl8pPr marL="2745010" indent="0">
              <a:buNone/>
              <a:defRPr sz="1141"/>
            </a:lvl8pPr>
            <a:lvl9pPr marL="3137154" indent="0">
              <a:buNone/>
              <a:defRPr sz="114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3224F-DD94-4B09-A142-53B9BB3054F3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6788" y="10242691"/>
            <a:ext cx="14333918" cy="28965236"/>
          </a:xfrm>
        </p:spPr>
        <p:txBody>
          <a:bodyPr/>
          <a:lstStyle>
            <a:lvl1pPr>
              <a:defRPr sz="2435"/>
            </a:lvl1pPr>
            <a:lvl2pPr>
              <a:defRPr sz="2054"/>
            </a:lvl2pPr>
            <a:lvl3pPr>
              <a:defRPr sz="1674"/>
            </a:lvl3pPr>
            <a:lvl4pPr>
              <a:defRPr sz="1522"/>
            </a:lvl4pPr>
            <a:lvl5pPr>
              <a:defRPr sz="1522"/>
            </a:lvl5pPr>
            <a:lvl6pPr>
              <a:defRPr sz="1522"/>
            </a:lvl6pPr>
            <a:lvl7pPr>
              <a:defRPr sz="1522"/>
            </a:lvl7pPr>
            <a:lvl8pPr>
              <a:defRPr sz="1522"/>
            </a:lvl8pPr>
            <a:lvl9pPr>
              <a:defRPr sz="15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73301" y="10242691"/>
            <a:ext cx="14333918" cy="28965236"/>
          </a:xfrm>
        </p:spPr>
        <p:txBody>
          <a:bodyPr/>
          <a:lstStyle>
            <a:lvl1pPr>
              <a:defRPr sz="2435"/>
            </a:lvl1pPr>
            <a:lvl2pPr>
              <a:defRPr sz="2054"/>
            </a:lvl2pPr>
            <a:lvl3pPr>
              <a:defRPr sz="1674"/>
            </a:lvl3pPr>
            <a:lvl4pPr>
              <a:defRPr sz="1522"/>
            </a:lvl4pPr>
            <a:lvl5pPr>
              <a:defRPr sz="1522"/>
            </a:lvl5pPr>
            <a:lvl6pPr>
              <a:defRPr sz="1522"/>
            </a:lvl6pPr>
            <a:lvl7pPr>
              <a:defRPr sz="1522"/>
            </a:lvl7pPr>
            <a:lvl8pPr>
              <a:defRPr sz="1522"/>
            </a:lvl8pPr>
            <a:lvl9pPr>
              <a:defRPr sz="15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AF5D59-1CD9-47AB-868F-98169261F63E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9756" y="1757549"/>
            <a:ext cx="28804491" cy="7315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9757" y="9823974"/>
            <a:ext cx="14140819" cy="4095668"/>
          </a:xfrm>
        </p:spPr>
        <p:txBody>
          <a:bodyPr anchor="b"/>
          <a:lstStyle>
            <a:lvl1pPr marL="0" indent="0">
              <a:buNone/>
              <a:defRPr sz="2054" b="1"/>
            </a:lvl1pPr>
            <a:lvl2pPr marL="392144" indent="0">
              <a:buNone/>
              <a:defRPr sz="1674" b="1"/>
            </a:lvl2pPr>
            <a:lvl3pPr marL="784289" indent="0">
              <a:buNone/>
              <a:defRPr sz="1522" b="1"/>
            </a:lvl3pPr>
            <a:lvl4pPr marL="1176433" indent="0">
              <a:buNone/>
              <a:defRPr sz="1370" b="1"/>
            </a:lvl4pPr>
            <a:lvl5pPr marL="1568578" indent="0">
              <a:buNone/>
              <a:defRPr sz="1370" b="1"/>
            </a:lvl5pPr>
            <a:lvl6pPr marL="1960721" indent="0">
              <a:buNone/>
              <a:defRPr sz="1370" b="1"/>
            </a:lvl6pPr>
            <a:lvl7pPr marL="2352865" indent="0">
              <a:buNone/>
              <a:defRPr sz="1370" b="1"/>
            </a:lvl7pPr>
            <a:lvl8pPr marL="2745010" indent="0">
              <a:buNone/>
              <a:defRPr sz="1370" b="1"/>
            </a:lvl8pPr>
            <a:lvl9pPr marL="3137154" indent="0">
              <a:buNone/>
              <a:defRPr sz="137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9757" y="13919641"/>
            <a:ext cx="14140819" cy="25288285"/>
          </a:xfrm>
        </p:spPr>
        <p:txBody>
          <a:bodyPr/>
          <a:lstStyle>
            <a:lvl1pPr>
              <a:defRPr sz="2054"/>
            </a:lvl1pPr>
            <a:lvl2pPr>
              <a:defRPr sz="1674"/>
            </a:lvl2pPr>
            <a:lvl3pPr>
              <a:defRPr sz="1522"/>
            </a:lvl3pPr>
            <a:lvl4pPr>
              <a:defRPr sz="1370"/>
            </a:lvl4pPr>
            <a:lvl5pPr>
              <a:defRPr sz="1370"/>
            </a:lvl5pPr>
            <a:lvl6pPr>
              <a:defRPr sz="1370"/>
            </a:lvl6pPr>
            <a:lvl7pPr>
              <a:defRPr sz="1370"/>
            </a:lvl7pPr>
            <a:lvl8pPr>
              <a:defRPr sz="1370"/>
            </a:lvl8pPr>
            <a:lvl9pPr>
              <a:defRPr sz="13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257488" y="9823974"/>
            <a:ext cx="14146760" cy="4095668"/>
          </a:xfrm>
        </p:spPr>
        <p:txBody>
          <a:bodyPr anchor="b"/>
          <a:lstStyle>
            <a:lvl1pPr marL="0" indent="0">
              <a:buNone/>
              <a:defRPr sz="2054" b="1"/>
            </a:lvl1pPr>
            <a:lvl2pPr marL="392144" indent="0">
              <a:buNone/>
              <a:defRPr sz="1674" b="1"/>
            </a:lvl2pPr>
            <a:lvl3pPr marL="784289" indent="0">
              <a:buNone/>
              <a:defRPr sz="1522" b="1"/>
            </a:lvl3pPr>
            <a:lvl4pPr marL="1176433" indent="0">
              <a:buNone/>
              <a:defRPr sz="1370" b="1"/>
            </a:lvl4pPr>
            <a:lvl5pPr marL="1568578" indent="0">
              <a:buNone/>
              <a:defRPr sz="1370" b="1"/>
            </a:lvl5pPr>
            <a:lvl6pPr marL="1960721" indent="0">
              <a:buNone/>
              <a:defRPr sz="1370" b="1"/>
            </a:lvl6pPr>
            <a:lvl7pPr marL="2352865" indent="0">
              <a:buNone/>
              <a:defRPr sz="1370" b="1"/>
            </a:lvl7pPr>
            <a:lvl8pPr marL="2745010" indent="0">
              <a:buNone/>
              <a:defRPr sz="1370" b="1"/>
            </a:lvl8pPr>
            <a:lvl9pPr marL="3137154" indent="0">
              <a:buNone/>
              <a:defRPr sz="137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257488" y="13919641"/>
            <a:ext cx="14146760" cy="25288285"/>
          </a:xfrm>
        </p:spPr>
        <p:txBody>
          <a:bodyPr/>
          <a:lstStyle>
            <a:lvl1pPr>
              <a:defRPr sz="2054"/>
            </a:lvl1pPr>
            <a:lvl2pPr>
              <a:defRPr sz="1674"/>
            </a:lvl2pPr>
            <a:lvl3pPr>
              <a:defRPr sz="1522"/>
            </a:lvl3pPr>
            <a:lvl4pPr>
              <a:defRPr sz="1370"/>
            </a:lvl4pPr>
            <a:lvl5pPr>
              <a:defRPr sz="1370"/>
            </a:lvl5pPr>
            <a:lvl6pPr>
              <a:defRPr sz="1370"/>
            </a:lvl6pPr>
            <a:lvl7pPr>
              <a:defRPr sz="1370"/>
            </a:lvl7pPr>
            <a:lvl8pPr>
              <a:defRPr sz="1370"/>
            </a:lvl8pPr>
            <a:lvl9pPr>
              <a:defRPr sz="13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FC0E48-9388-4EB4-B789-33C1D9F529B5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BA4DB-05BF-40F3-9831-B28A661FAA1A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4B0237-E7CD-4193-B4AD-411EB84FE1C7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9756" y="1746996"/>
            <a:ext cx="10529859" cy="7438352"/>
          </a:xfrm>
        </p:spPr>
        <p:txBody>
          <a:bodyPr anchor="b"/>
          <a:lstStyle>
            <a:lvl1pPr algn="l">
              <a:defRPr sz="167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2844" y="1746997"/>
            <a:ext cx="17891405" cy="37460931"/>
          </a:xfrm>
        </p:spPr>
        <p:txBody>
          <a:bodyPr/>
          <a:lstStyle>
            <a:lvl1pPr>
              <a:defRPr sz="2739"/>
            </a:lvl1pPr>
            <a:lvl2pPr>
              <a:defRPr sz="2435"/>
            </a:lvl2pPr>
            <a:lvl3pPr>
              <a:defRPr sz="2054"/>
            </a:lvl3pPr>
            <a:lvl4pPr>
              <a:defRPr sz="1674"/>
            </a:lvl4pPr>
            <a:lvl5pPr>
              <a:defRPr sz="1674"/>
            </a:lvl5pPr>
            <a:lvl6pPr>
              <a:defRPr sz="1674"/>
            </a:lvl6pPr>
            <a:lvl7pPr>
              <a:defRPr sz="1674"/>
            </a:lvl7pPr>
            <a:lvl8pPr>
              <a:defRPr sz="1674"/>
            </a:lvl8pPr>
            <a:lvl9pPr>
              <a:defRPr sz="167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99756" y="9185348"/>
            <a:ext cx="10529859" cy="30022580"/>
          </a:xfrm>
        </p:spPr>
        <p:txBody>
          <a:bodyPr/>
          <a:lstStyle>
            <a:lvl1pPr marL="0" indent="0">
              <a:buNone/>
              <a:defRPr sz="1141"/>
            </a:lvl1pPr>
            <a:lvl2pPr marL="392144" indent="0">
              <a:buNone/>
              <a:defRPr sz="1066"/>
            </a:lvl2pPr>
            <a:lvl3pPr marL="784289" indent="0">
              <a:buNone/>
              <a:defRPr sz="913"/>
            </a:lvl3pPr>
            <a:lvl4pPr marL="1176433" indent="0">
              <a:buNone/>
              <a:defRPr sz="761"/>
            </a:lvl4pPr>
            <a:lvl5pPr marL="1568578" indent="0">
              <a:buNone/>
              <a:defRPr sz="761"/>
            </a:lvl5pPr>
            <a:lvl6pPr marL="1960721" indent="0">
              <a:buNone/>
              <a:defRPr sz="761"/>
            </a:lvl6pPr>
            <a:lvl7pPr marL="2352865" indent="0">
              <a:buNone/>
              <a:defRPr sz="761"/>
            </a:lvl7pPr>
            <a:lvl8pPr marL="2745010" indent="0">
              <a:buNone/>
              <a:defRPr sz="761"/>
            </a:lvl8pPr>
            <a:lvl9pPr marL="3137154" indent="0">
              <a:buNone/>
              <a:defRPr sz="76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521D90-86B2-4519-B9F9-A6F332D14562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2764" y="30724545"/>
            <a:ext cx="19202995" cy="3625933"/>
          </a:xfrm>
        </p:spPr>
        <p:txBody>
          <a:bodyPr anchor="b"/>
          <a:lstStyle>
            <a:lvl1pPr algn="l">
              <a:defRPr sz="1674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72764" y="3921499"/>
            <a:ext cx="19202995" cy="26335071"/>
          </a:xfrm>
        </p:spPr>
        <p:txBody>
          <a:bodyPr/>
          <a:lstStyle>
            <a:lvl1pPr marL="0" indent="0">
              <a:buNone/>
              <a:defRPr sz="2739"/>
            </a:lvl1pPr>
            <a:lvl2pPr marL="392144" indent="0">
              <a:buNone/>
              <a:defRPr sz="2435"/>
            </a:lvl2pPr>
            <a:lvl3pPr marL="784289" indent="0">
              <a:buNone/>
              <a:defRPr sz="2054"/>
            </a:lvl3pPr>
            <a:lvl4pPr marL="1176433" indent="0">
              <a:buNone/>
              <a:defRPr sz="1674"/>
            </a:lvl4pPr>
            <a:lvl5pPr marL="1568578" indent="0">
              <a:buNone/>
              <a:defRPr sz="1674"/>
            </a:lvl5pPr>
            <a:lvl6pPr marL="1960721" indent="0">
              <a:buNone/>
              <a:defRPr sz="1674"/>
            </a:lvl6pPr>
            <a:lvl7pPr marL="2352865" indent="0">
              <a:buNone/>
              <a:defRPr sz="1674"/>
            </a:lvl7pPr>
            <a:lvl8pPr marL="2745010" indent="0">
              <a:buNone/>
              <a:defRPr sz="1674"/>
            </a:lvl8pPr>
            <a:lvl9pPr marL="3137154" indent="0">
              <a:buNone/>
              <a:defRPr sz="1674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72764" y="34350480"/>
            <a:ext cx="19202995" cy="5151253"/>
          </a:xfrm>
        </p:spPr>
        <p:txBody>
          <a:bodyPr/>
          <a:lstStyle>
            <a:lvl1pPr marL="0" indent="0">
              <a:buNone/>
              <a:defRPr sz="1141"/>
            </a:lvl1pPr>
            <a:lvl2pPr marL="392144" indent="0">
              <a:buNone/>
              <a:defRPr sz="1066"/>
            </a:lvl2pPr>
            <a:lvl3pPr marL="784289" indent="0">
              <a:buNone/>
              <a:defRPr sz="913"/>
            </a:lvl3pPr>
            <a:lvl4pPr marL="1176433" indent="0">
              <a:buNone/>
              <a:defRPr sz="761"/>
            </a:lvl4pPr>
            <a:lvl5pPr marL="1568578" indent="0">
              <a:buNone/>
              <a:defRPr sz="761"/>
            </a:lvl5pPr>
            <a:lvl6pPr marL="1960721" indent="0">
              <a:buNone/>
              <a:defRPr sz="761"/>
            </a:lvl6pPr>
            <a:lvl7pPr marL="2352865" indent="0">
              <a:buNone/>
              <a:defRPr sz="761"/>
            </a:lvl7pPr>
            <a:lvl8pPr marL="2745010" indent="0">
              <a:buNone/>
              <a:defRPr sz="761"/>
            </a:lvl8pPr>
            <a:lvl9pPr marL="3137154" indent="0">
              <a:buNone/>
              <a:defRPr sz="76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A0C278-C0BD-4D95-A9F5-1E4E0C3D2F14}" type="slidenum">
              <a:rPr lang="es-ES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96787" y="1755789"/>
            <a:ext cx="28810433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110" tIns="94556" rIns="189110" bIns="945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96787" y="10242691"/>
            <a:ext cx="28810433" cy="28965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110" tIns="94556" rIns="189110" bIns="945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96786" y="39969706"/>
            <a:ext cx="7471462" cy="3047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110" tIns="94556" rIns="189110" bIns="94556" numCol="1" anchor="t" anchorCtr="0" compatLnSpc="1">
            <a:prstTxWarp prst="textNoShape">
              <a:avLst/>
            </a:prstTxWarp>
          </a:bodyPr>
          <a:lstStyle>
            <a:lvl1pPr defTabSz="1439224">
              <a:buFontTx/>
              <a:buNone/>
              <a:defRPr sz="2206"/>
            </a:lvl1pPr>
          </a:lstStyle>
          <a:p>
            <a:endParaRPr lang="es-E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932399" y="39969706"/>
            <a:ext cx="10139205" cy="3047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110" tIns="94556" rIns="189110" bIns="94556" numCol="1" anchor="t" anchorCtr="0" compatLnSpc="1">
            <a:prstTxWarp prst="textNoShape">
              <a:avLst/>
            </a:prstTxWarp>
          </a:bodyPr>
          <a:lstStyle>
            <a:lvl1pPr algn="ctr" defTabSz="1439224">
              <a:buFontTx/>
              <a:buNone/>
              <a:defRPr sz="2206"/>
            </a:lvl1pPr>
          </a:lstStyle>
          <a:p>
            <a:endParaRPr lang="es-E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935757" y="39969706"/>
            <a:ext cx="7471462" cy="3047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9110" tIns="94556" rIns="189110" bIns="94556" numCol="1" anchor="t" anchorCtr="0" compatLnSpc="1">
            <a:prstTxWarp prst="textNoShape">
              <a:avLst/>
            </a:prstTxWarp>
          </a:bodyPr>
          <a:lstStyle>
            <a:lvl1pPr algn="r" defTabSz="1439224">
              <a:buFontTx/>
              <a:buNone/>
              <a:defRPr sz="2206"/>
            </a:lvl1pPr>
          </a:lstStyle>
          <a:p>
            <a:fld id="{004CD824-B98E-451F-AC38-A576896F1E6A}" type="slidenum">
              <a:rPr lang="es-ES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39224" rtl="0" fontAlgn="base">
        <a:spcBef>
          <a:spcPct val="0"/>
        </a:spcBef>
        <a:spcAft>
          <a:spcPct val="0"/>
        </a:spcAft>
        <a:defRPr sz="6925">
          <a:solidFill>
            <a:schemeClr val="tx2"/>
          </a:solidFill>
          <a:latin typeface="+mj-lt"/>
          <a:ea typeface="+mj-ea"/>
          <a:cs typeface="+mj-cs"/>
        </a:defRPr>
      </a:lvl1pPr>
      <a:lvl2pPr algn="ctr" defTabSz="1439224" rtl="0" fontAlgn="base">
        <a:spcBef>
          <a:spcPct val="0"/>
        </a:spcBef>
        <a:spcAft>
          <a:spcPct val="0"/>
        </a:spcAft>
        <a:defRPr sz="6925">
          <a:solidFill>
            <a:schemeClr val="tx2"/>
          </a:solidFill>
          <a:latin typeface="Arial" charset="0"/>
        </a:defRPr>
      </a:lvl2pPr>
      <a:lvl3pPr algn="ctr" defTabSz="1439224" rtl="0" fontAlgn="base">
        <a:spcBef>
          <a:spcPct val="0"/>
        </a:spcBef>
        <a:spcAft>
          <a:spcPct val="0"/>
        </a:spcAft>
        <a:defRPr sz="6925">
          <a:solidFill>
            <a:schemeClr val="tx2"/>
          </a:solidFill>
          <a:latin typeface="Arial" charset="0"/>
        </a:defRPr>
      </a:lvl3pPr>
      <a:lvl4pPr algn="ctr" defTabSz="1439224" rtl="0" fontAlgn="base">
        <a:spcBef>
          <a:spcPct val="0"/>
        </a:spcBef>
        <a:spcAft>
          <a:spcPct val="0"/>
        </a:spcAft>
        <a:defRPr sz="6925">
          <a:solidFill>
            <a:schemeClr val="tx2"/>
          </a:solidFill>
          <a:latin typeface="Arial" charset="0"/>
        </a:defRPr>
      </a:lvl4pPr>
      <a:lvl5pPr algn="ctr" defTabSz="1439224" rtl="0" fontAlgn="base">
        <a:spcBef>
          <a:spcPct val="0"/>
        </a:spcBef>
        <a:spcAft>
          <a:spcPct val="0"/>
        </a:spcAft>
        <a:defRPr sz="6925">
          <a:solidFill>
            <a:schemeClr val="tx2"/>
          </a:solidFill>
          <a:latin typeface="Arial" charset="0"/>
        </a:defRPr>
      </a:lvl5pPr>
      <a:lvl6pPr marL="392144" algn="ctr" defTabSz="1439224" rtl="0" fontAlgn="base">
        <a:spcBef>
          <a:spcPct val="0"/>
        </a:spcBef>
        <a:spcAft>
          <a:spcPct val="0"/>
        </a:spcAft>
        <a:defRPr sz="6925">
          <a:solidFill>
            <a:schemeClr val="tx2"/>
          </a:solidFill>
          <a:latin typeface="Arial" charset="0"/>
        </a:defRPr>
      </a:lvl6pPr>
      <a:lvl7pPr marL="784289" algn="ctr" defTabSz="1439224" rtl="0" fontAlgn="base">
        <a:spcBef>
          <a:spcPct val="0"/>
        </a:spcBef>
        <a:spcAft>
          <a:spcPct val="0"/>
        </a:spcAft>
        <a:defRPr sz="6925">
          <a:solidFill>
            <a:schemeClr val="tx2"/>
          </a:solidFill>
          <a:latin typeface="Arial" charset="0"/>
        </a:defRPr>
      </a:lvl7pPr>
      <a:lvl8pPr marL="1176433" algn="ctr" defTabSz="1439224" rtl="0" fontAlgn="base">
        <a:spcBef>
          <a:spcPct val="0"/>
        </a:spcBef>
        <a:spcAft>
          <a:spcPct val="0"/>
        </a:spcAft>
        <a:defRPr sz="6925">
          <a:solidFill>
            <a:schemeClr val="tx2"/>
          </a:solidFill>
          <a:latin typeface="Arial" charset="0"/>
        </a:defRPr>
      </a:lvl8pPr>
      <a:lvl9pPr marL="1568578" algn="ctr" defTabSz="1439224" rtl="0" fontAlgn="base">
        <a:spcBef>
          <a:spcPct val="0"/>
        </a:spcBef>
        <a:spcAft>
          <a:spcPct val="0"/>
        </a:spcAft>
        <a:defRPr sz="6925">
          <a:solidFill>
            <a:schemeClr val="tx2"/>
          </a:solidFill>
          <a:latin typeface="Arial" charset="0"/>
        </a:defRPr>
      </a:lvl9pPr>
    </p:titleStyle>
    <p:bodyStyle>
      <a:lvl1pPr marL="539198" indent="-539198" algn="l" defTabSz="1439224" rtl="0" fontAlgn="base">
        <a:spcBef>
          <a:spcPct val="20000"/>
        </a:spcBef>
        <a:spcAft>
          <a:spcPct val="0"/>
        </a:spcAft>
        <a:buChar char="•"/>
        <a:defRPr sz="5098">
          <a:solidFill>
            <a:schemeClr val="tx1"/>
          </a:solidFill>
          <a:latin typeface="+mn-lt"/>
          <a:ea typeface="+mn-ea"/>
          <a:cs typeface="+mn-cs"/>
        </a:defRPr>
      </a:lvl1pPr>
      <a:lvl2pPr marL="1169625" indent="-449331" algn="l" defTabSz="1439224" rtl="0" fontAlgn="base">
        <a:spcBef>
          <a:spcPct val="20000"/>
        </a:spcBef>
        <a:spcAft>
          <a:spcPct val="0"/>
        </a:spcAft>
        <a:buChar char="–"/>
        <a:defRPr sz="4489">
          <a:solidFill>
            <a:schemeClr val="tx1"/>
          </a:solidFill>
          <a:latin typeface="+mn-lt"/>
        </a:defRPr>
      </a:lvl2pPr>
      <a:lvl3pPr marL="1798690" indent="-359465" algn="l" defTabSz="1439224" rtl="0" fontAlgn="base">
        <a:spcBef>
          <a:spcPct val="20000"/>
        </a:spcBef>
        <a:spcAft>
          <a:spcPct val="0"/>
        </a:spcAft>
        <a:buChar char="•"/>
        <a:defRPr sz="3729">
          <a:solidFill>
            <a:schemeClr val="tx1"/>
          </a:solidFill>
          <a:latin typeface="+mn-lt"/>
        </a:defRPr>
      </a:lvl3pPr>
      <a:lvl4pPr marL="2517621" indent="-359465" algn="l" defTabSz="1439224" rtl="0" fontAlgn="base">
        <a:spcBef>
          <a:spcPct val="20000"/>
        </a:spcBef>
        <a:spcAft>
          <a:spcPct val="0"/>
        </a:spcAft>
        <a:buChar char="–"/>
        <a:defRPr sz="3196">
          <a:solidFill>
            <a:schemeClr val="tx1"/>
          </a:solidFill>
          <a:latin typeface="+mn-lt"/>
        </a:defRPr>
      </a:lvl4pPr>
      <a:lvl5pPr marL="3237914" indent="-360827" algn="l" defTabSz="1439224" rtl="0" fontAlgn="base">
        <a:spcBef>
          <a:spcPct val="20000"/>
        </a:spcBef>
        <a:spcAft>
          <a:spcPct val="0"/>
        </a:spcAft>
        <a:buChar char="»"/>
        <a:defRPr sz="3196">
          <a:solidFill>
            <a:schemeClr val="tx1"/>
          </a:solidFill>
          <a:latin typeface="+mn-lt"/>
        </a:defRPr>
      </a:lvl5pPr>
      <a:lvl6pPr marL="3630058" indent="-360827" algn="l" defTabSz="1439224" rtl="0" fontAlgn="base">
        <a:spcBef>
          <a:spcPct val="20000"/>
        </a:spcBef>
        <a:spcAft>
          <a:spcPct val="0"/>
        </a:spcAft>
        <a:buChar char="»"/>
        <a:defRPr sz="3196">
          <a:solidFill>
            <a:schemeClr val="tx1"/>
          </a:solidFill>
          <a:latin typeface="+mn-lt"/>
        </a:defRPr>
      </a:lvl6pPr>
      <a:lvl7pPr marL="4022202" indent="-360827" algn="l" defTabSz="1439224" rtl="0" fontAlgn="base">
        <a:spcBef>
          <a:spcPct val="20000"/>
        </a:spcBef>
        <a:spcAft>
          <a:spcPct val="0"/>
        </a:spcAft>
        <a:buChar char="»"/>
        <a:defRPr sz="3196">
          <a:solidFill>
            <a:schemeClr val="tx1"/>
          </a:solidFill>
          <a:latin typeface="+mn-lt"/>
        </a:defRPr>
      </a:lvl7pPr>
      <a:lvl8pPr marL="4414346" indent="-360827" algn="l" defTabSz="1439224" rtl="0" fontAlgn="base">
        <a:spcBef>
          <a:spcPct val="20000"/>
        </a:spcBef>
        <a:spcAft>
          <a:spcPct val="0"/>
        </a:spcAft>
        <a:buChar char="»"/>
        <a:defRPr sz="3196">
          <a:solidFill>
            <a:schemeClr val="tx1"/>
          </a:solidFill>
          <a:latin typeface="+mn-lt"/>
        </a:defRPr>
      </a:lvl8pPr>
      <a:lvl9pPr marL="4806491" indent="-360827" algn="l" defTabSz="1439224" rtl="0" fontAlgn="base">
        <a:spcBef>
          <a:spcPct val="20000"/>
        </a:spcBef>
        <a:spcAft>
          <a:spcPct val="0"/>
        </a:spcAft>
        <a:buChar char="»"/>
        <a:defRPr sz="3196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84289" rtl="0" eaLnBrk="1" latinLnBrk="0" hangingPunct="1">
        <a:defRPr sz="1522" kern="1200">
          <a:solidFill>
            <a:schemeClr val="tx1"/>
          </a:solidFill>
          <a:latin typeface="+mn-lt"/>
          <a:ea typeface="+mn-ea"/>
          <a:cs typeface="+mn-cs"/>
        </a:defRPr>
      </a:lvl1pPr>
      <a:lvl2pPr marL="392144" algn="l" defTabSz="784289" rtl="0" eaLnBrk="1" latinLnBrk="0" hangingPunct="1">
        <a:defRPr sz="1522" kern="1200">
          <a:solidFill>
            <a:schemeClr val="tx1"/>
          </a:solidFill>
          <a:latin typeface="+mn-lt"/>
          <a:ea typeface="+mn-ea"/>
          <a:cs typeface="+mn-cs"/>
        </a:defRPr>
      </a:lvl2pPr>
      <a:lvl3pPr marL="784289" algn="l" defTabSz="784289" rtl="0" eaLnBrk="1" latinLnBrk="0" hangingPunct="1">
        <a:defRPr sz="1522" kern="1200">
          <a:solidFill>
            <a:schemeClr val="tx1"/>
          </a:solidFill>
          <a:latin typeface="+mn-lt"/>
          <a:ea typeface="+mn-ea"/>
          <a:cs typeface="+mn-cs"/>
        </a:defRPr>
      </a:lvl3pPr>
      <a:lvl4pPr marL="1176433" algn="l" defTabSz="784289" rtl="0" eaLnBrk="1" latinLnBrk="0" hangingPunct="1">
        <a:defRPr sz="1522" kern="1200">
          <a:solidFill>
            <a:schemeClr val="tx1"/>
          </a:solidFill>
          <a:latin typeface="+mn-lt"/>
          <a:ea typeface="+mn-ea"/>
          <a:cs typeface="+mn-cs"/>
        </a:defRPr>
      </a:lvl4pPr>
      <a:lvl5pPr marL="1568578" algn="l" defTabSz="784289" rtl="0" eaLnBrk="1" latinLnBrk="0" hangingPunct="1">
        <a:defRPr sz="1522" kern="1200">
          <a:solidFill>
            <a:schemeClr val="tx1"/>
          </a:solidFill>
          <a:latin typeface="+mn-lt"/>
          <a:ea typeface="+mn-ea"/>
          <a:cs typeface="+mn-cs"/>
        </a:defRPr>
      </a:lvl5pPr>
      <a:lvl6pPr marL="1960721" algn="l" defTabSz="784289" rtl="0" eaLnBrk="1" latinLnBrk="0" hangingPunct="1">
        <a:defRPr sz="1522" kern="1200">
          <a:solidFill>
            <a:schemeClr val="tx1"/>
          </a:solidFill>
          <a:latin typeface="+mn-lt"/>
          <a:ea typeface="+mn-ea"/>
          <a:cs typeface="+mn-cs"/>
        </a:defRPr>
      </a:lvl6pPr>
      <a:lvl7pPr marL="2352865" algn="l" defTabSz="784289" rtl="0" eaLnBrk="1" latinLnBrk="0" hangingPunct="1">
        <a:defRPr sz="1522" kern="1200">
          <a:solidFill>
            <a:schemeClr val="tx1"/>
          </a:solidFill>
          <a:latin typeface="+mn-lt"/>
          <a:ea typeface="+mn-ea"/>
          <a:cs typeface="+mn-cs"/>
        </a:defRPr>
      </a:lvl7pPr>
      <a:lvl8pPr marL="2745010" algn="l" defTabSz="784289" rtl="0" eaLnBrk="1" latinLnBrk="0" hangingPunct="1">
        <a:defRPr sz="1522" kern="1200">
          <a:solidFill>
            <a:schemeClr val="tx1"/>
          </a:solidFill>
          <a:latin typeface="+mn-lt"/>
          <a:ea typeface="+mn-ea"/>
          <a:cs typeface="+mn-cs"/>
        </a:defRPr>
      </a:lvl8pPr>
      <a:lvl9pPr marL="3137154" algn="l" defTabSz="784289" rtl="0" eaLnBrk="1" latinLnBrk="0" hangingPunct="1">
        <a:defRPr sz="152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chart" Target="../charts/chart1.xm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3.xml"/><Relationship Id="rId5" Type="http://schemas.openxmlformats.org/officeDocument/2006/relationships/image" Target="../media/image1.png"/><Relationship Id="rId4" Type="http://schemas.openxmlformats.org/officeDocument/2006/relationships/chart" Target="../charts/chart2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Box 11"/>
          <p:cNvSpPr txBox="1">
            <a:spLocks noChangeArrowheads="1"/>
          </p:cNvSpPr>
          <p:nvPr/>
        </p:nvSpPr>
        <p:spPr bwMode="auto">
          <a:xfrm>
            <a:off x="154132" y="24198371"/>
            <a:ext cx="15678648" cy="18917580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CC"/>
            </a:solidFill>
            <a:miter lim="800000"/>
            <a:headEnd/>
            <a:tailEnd/>
          </a:ln>
        </p:spPr>
        <p:txBody>
          <a:bodyPr lIns="642832" tIns="642832" rIns="642832" bIns="642832">
            <a:prstTxWarp prst="textNoShape">
              <a:avLst/>
            </a:prstTxWarp>
          </a:bodyPr>
          <a:lstStyle/>
          <a:p>
            <a:pPr defTabSz="805195" fontAlgn="auto">
              <a:spcBef>
                <a:spcPts val="0"/>
              </a:spcBef>
              <a:spcAft>
                <a:spcPts val="266"/>
              </a:spcAft>
              <a:buNone/>
              <a:defRPr/>
            </a:pPr>
            <a:endParaRPr lang="en-US" sz="2444" kern="0" dirty="0">
              <a:solidFill>
                <a:srgbClr val="000000"/>
              </a:solidFill>
              <a:latin typeface="+mn-lt"/>
              <a:ea typeface="ＭＳ Ｐゴシック" pitchFamily="-108" charset="-128"/>
            </a:endParaRPr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16137630" y="4315022"/>
            <a:ext cx="15599976" cy="27684308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CC"/>
            </a:solidFill>
            <a:miter lim="800000"/>
            <a:headEnd/>
            <a:tailEnd/>
          </a:ln>
        </p:spPr>
        <p:txBody>
          <a:bodyPr lIns="642832" tIns="642832" rIns="642832" bIns="642832">
            <a:prstTxWarp prst="textNoShape">
              <a:avLst/>
            </a:prstTxWarp>
          </a:bodyPr>
          <a:lstStyle/>
          <a:p>
            <a:pPr defTabSz="805195" fontAlgn="auto">
              <a:spcBef>
                <a:spcPts val="0"/>
              </a:spcBef>
              <a:spcAft>
                <a:spcPts val="266"/>
              </a:spcAft>
              <a:buNone/>
              <a:defRPr/>
            </a:pPr>
            <a:endParaRPr lang="en-US" sz="2444" kern="0" dirty="0">
              <a:solidFill>
                <a:srgbClr val="000000"/>
              </a:solidFill>
              <a:latin typeface="+mn-lt"/>
              <a:ea typeface="ＭＳ Ｐゴシック" pitchFamily="-108" charset="-128"/>
            </a:endParaRPr>
          </a:p>
        </p:txBody>
      </p:sp>
      <p:sp>
        <p:nvSpPr>
          <p:cNvPr id="49" name="Text Box 12"/>
          <p:cNvSpPr txBox="1">
            <a:spLocks noChangeArrowheads="1"/>
          </p:cNvSpPr>
          <p:nvPr/>
        </p:nvSpPr>
        <p:spPr bwMode="auto">
          <a:xfrm>
            <a:off x="16718045" y="3943600"/>
            <a:ext cx="4990230" cy="761124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CC"/>
            </a:solidFill>
            <a:miter lim="800000"/>
            <a:headEnd/>
            <a:tailEnd/>
          </a:ln>
          <a:effectLst/>
        </p:spPr>
        <p:txBody>
          <a:bodyPr lIns="83303" tIns="41648" rIns="83303" bIns="41648">
            <a:prstTxWarp prst="textNoShape">
              <a:avLst/>
            </a:prstTxWarp>
            <a:spAutoFit/>
          </a:bodyPr>
          <a:lstStyle/>
          <a:p>
            <a:pPr algn="ctr" defTabSz="826478" eaLnBrk="0" fontAlgn="auto" hangingPunc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4399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Unicode MS" pitchFamily="-108" charset="0"/>
                <a:ea typeface="ＭＳ Ｐゴシック" pitchFamily="-108" charset="-128"/>
              </a:rPr>
              <a:t>RESULTADOS</a:t>
            </a:r>
          </a:p>
        </p:txBody>
      </p:sp>
      <p:sp>
        <p:nvSpPr>
          <p:cNvPr id="47" name="Text Box 12"/>
          <p:cNvSpPr txBox="1">
            <a:spLocks noChangeArrowheads="1"/>
          </p:cNvSpPr>
          <p:nvPr/>
        </p:nvSpPr>
        <p:spPr bwMode="auto">
          <a:xfrm>
            <a:off x="777312" y="23817809"/>
            <a:ext cx="4990230" cy="761124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CC"/>
            </a:solidFill>
            <a:miter lim="800000"/>
            <a:headEnd/>
            <a:tailEnd/>
          </a:ln>
          <a:effectLst/>
        </p:spPr>
        <p:txBody>
          <a:bodyPr lIns="83303" tIns="41648" rIns="83303" bIns="41648">
            <a:prstTxWarp prst="textNoShape">
              <a:avLst/>
            </a:prstTxWarp>
            <a:spAutoFit/>
          </a:bodyPr>
          <a:lstStyle/>
          <a:p>
            <a:pPr algn="ctr" defTabSz="826478" eaLnBrk="0" fontAlgn="auto" hangingPunc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4399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Unicode MS" pitchFamily="-108" charset="0"/>
                <a:ea typeface="ＭＳ Ｐゴシック" pitchFamily="-108" charset="-128"/>
              </a:rPr>
              <a:t>RESULTADOS</a:t>
            </a:r>
          </a:p>
        </p:txBody>
      </p:sp>
      <p:sp>
        <p:nvSpPr>
          <p:cNvPr id="2621" name="Text Box 573"/>
          <p:cNvSpPr txBox="1">
            <a:spLocks noChangeArrowheads="1"/>
          </p:cNvSpPr>
          <p:nvPr/>
        </p:nvSpPr>
        <p:spPr bwMode="auto">
          <a:xfrm>
            <a:off x="158145" y="487216"/>
            <a:ext cx="31613053" cy="3168153"/>
          </a:xfrm>
          <a:prstGeom prst="rect">
            <a:avLst/>
          </a:prstGeom>
          <a:noFill/>
          <a:ln w="76200" algn="ctr">
            <a:solidFill>
              <a:srgbClr val="3366CC"/>
            </a:solidFill>
            <a:miter lim="800000"/>
            <a:headEnd/>
            <a:tailEnd/>
          </a:ln>
          <a:effectLst/>
        </p:spPr>
        <p:txBody>
          <a:bodyPr wrap="square" lIns="67541" tIns="33771" rIns="67541" bIns="33771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buNone/>
            </a:pPr>
            <a:endParaRPr lang="en-US" sz="1944" b="1" dirty="0">
              <a:ln w="11430"/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buNone/>
            </a:pPr>
            <a:r>
              <a:rPr lang="es-AR" sz="4800" b="1" dirty="0"/>
              <a:t>Retraso en el momento de la IATF</a:t>
            </a:r>
            <a:r>
              <a:rPr lang="es-AR" sz="4800" dirty="0"/>
              <a:t> </a:t>
            </a:r>
            <a:r>
              <a:rPr lang="es-AR" sz="4800" b="1" dirty="0"/>
              <a:t> en vaquillonas que no manifiestan celo, tratadas con progestágeno y estradiol</a:t>
            </a:r>
            <a:r>
              <a:rPr lang="en-US" sz="4800" dirty="0"/>
              <a:t> </a:t>
            </a:r>
            <a:r>
              <a:rPr lang="es-AR" sz="4800" dirty="0"/>
              <a:t> </a:t>
            </a:r>
          </a:p>
          <a:p>
            <a:pPr algn="ctr">
              <a:buNone/>
            </a:pPr>
            <a:endParaRPr lang="es-AR" sz="1200" dirty="0"/>
          </a:p>
          <a:p>
            <a:pPr marL="514350" indent="-514350" algn="ctr">
              <a:buAutoNum type="alphaUcPeriod"/>
            </a:pPr>
            <a:r>
              <a:rPr lang="es-ES" sz="2722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Butler</a:t>
            </a:r>
            <a:r>
              <a:rPr lang="es-ES" sz="2722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es-ES" sz="2722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H. Butler</a:t>
            </a:r>
            <a:r>
              <a:rPr lang="es-ES" sz="2722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es-ES" sz="2722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E. Etcheverry</a:t>
            </a:r>
            <a:r>
              <a:rPr lang="es-ES" sz="2722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es-ES" sz="2722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J. F. Pagani</a:t>
            </a:r>
            <a:r>
              <a:rPr lang="es-ES" sz="2722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es-ES" sz="2722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s-AR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R. Alberio</a:t>
            </a:r>
            <a:r>
              <a:rPr lang="es-AR" sz="2800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es-ES" sz="2722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A. Garcia-Guerra</a:t>
            </a:r>
            <a:r>
              <a:rPr lang="es-ES" sz="2722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</a:p>
          <a:p>
            <a:pPr algn="ctr">
              <a:buNone/>
            </a:pPr>
            <a:endParaRPr lang="es-ES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buNone/>
            </a:pPr>
            <a:r>
              <a:rPr lang="en-US" sz="2722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en-US" sz="2722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Sincrovac SRL, </a:t>
            </a:r>
            <a:r>
              <a:rPr lang="es-AR" sz="2722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r>
              <a:rPr lang="es-AR" sz="2722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Fac. </a:t>
            </a:r>
            <a:r>
              <a:rPr lang="en-US" sz="2722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Cs. </a:t>
            </a:r>
            <a:r>
              <a:rPr lang="en-US" sz="2722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Agrarias</a:t>
            </a:r>
            <a:r>
              <a:rPr lang="en-US" sz="2722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UNMP </a:t>
            </a:r>
            <a:r>
              <a:rPr lang="en-US" sz="2722" b="1" baseline="30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  <a:r>
              <a:rPr lang="en-US" sz="2722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Department of Animal Sciences, The Ohio State University</a:t>
            </a:r>
            <a: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2722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Columbus, OH, USA</a:t>
            </a:r>
            <a:endParaRPr lang="es-ES" sz="2722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3" name="Text Box 11"/>
          <p:cNvSpPr txBox="1">
            <a:spLocks noChangeArrowheads="1"/>
          </p:cNvSpPr>
          <p:nvPr/>
        </p:nvSpPr>
        <p:spPr bwMode="auto">
          <a:xfrm>
            <a:off x="181652" y="4303640"/>
            <a:ext cx="15676332" cy="3254970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CC"/>
            </a:solidFill>
            <a:miter lim="800000"/>
            <a:headEnd/>
            <a:tailEnd/>
          </a:ln>
        </p:spPr>
        <p:txBody>
          <a:bodyPr lIns="642832" tIns="642832" rIns="642832" bIns="642832">
            <a:prstTxWarp prst="textNoShape">
              <a:avLst/>
            </a:prstTxWarp>
          </a:bodyPr>
          <a:lstStyle/>
          <a:p>
            <a:pPr algn="just" defTabSz="805195" fontAlgn="auto">
              <a:spcBef>
                <a:spcPts val="0"/>
              </a:spcBef>
              <a:spcAft>
                <a:spcPts val="266"/>
              </a:spcAft>
              <a:buNone/>
              <a:defRPr/>
            </a:pPr>
            <a:r>
              <a:rPr lang="es-AR" sz="3128" kern="0" dirty="0">
                <a:solidFill>
                  <a:srgbClr val="000000"/>
                </a:solidFill>
                <a:latin typeface="+mn-lt"/>
                <a:ea typeface="ＭＳ Ｐゴシック" pitchFamily="-108" charset="-128"/>
              </a:rPr>
              <a:t>Los protocolos para IATF que usan </a:t>
            </a:r>
            <a:r>
              <a:rPr lang="es-AR" sz="3128" kern="0" dirty="0" err="1">
                <a:solidFill>
                  <a:srgbClr val="000000"/>
                </a:solidFill>
                <a:latin typeface="+mn-lt"/>
                <a:ea typeface="ＭＳ Ｐゴシック" pitchFamily="-108" charset="-128"/>
              </a:rPr>
              <a:t>cipionato</a:t>
            </a:r>
            <a:r>
              <a:rPr lang="es-AR" sz="3128" kern="0" dirty="0">
                <a:solidFill>
                  <a:srgbClr val="000000"/>
                </a:solidFill>
                <a:latin typeface="+mn-lt"/>
                <a:ea typeface="ＭＳ Ｐゴシック" pitchFamily="-108" charset="-128"/>
              </a:rPr>
              <a:t> de estradiol (CPE) como inductor de la ovulación al momento del retiro de los dispositivos, presentan una mayor dispersión de la ovulación que aquellos que utilizaban benzoato de estradiol o GnRH. Asimismo, entre un 50 y 10% de los animales no presentan celo a las 60 h de haber retirado los dispositivos.  </a:t>
            </a:r>
          </a:p>
        </p:txBody>
      </p:sp>
      <p:sp>
        <p:nvSpPr>
          <p:cNvPr id="50" name="Text Box 11"/>
          <p:cNvSpPr txBox="1">
            <a:spLocks noChangeArrowheads="1"/>
          </p:cNvSpPr>
          <p:nvPr/>
        </p:nvSpPr>
        <p:spPr bwMode="auto">
          <a:xfrm>
            <a:off x="154132" y="8264080"/>
            <a:ext cx="15678648" cy="2323277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CC"/>
            </a:solidFill>
            <a:miter lim="800000"/>
            <a:headEnd/>
            <a:tailEnd/>
          </a:ln>
        </p:spPr>
        <p:txBody>
          <a:bodyPr lIns="642832" tIns="642832" rIns="642832" bIns="642832">
            <a:prstTxWarp prst="textNoShape">
              <a:avLst/>
            </a:prstTxWarp>
          </a:bodyPr>
          <a:lstStyle/>
          <a:p>
            <a:pPr algn="just" defTabSz="805195" fontAlgn="auto">
              <a:spcBef>
                <a:spcPts val="0"/>
              </a:spcBef>
              <a:spcAft>
                <a:spcPts val="266"/>
              </a:spcAft>
              <a:buNone/>
              <a:defRPr/>
            </a:pPr>
            <a:r>
              <a:rPr lang="es-AR" sz="3200" dirty="0"/>
              <a:t>Determinar el efecto del horario de inseminación sobre el porcentaje de preñez a la IATF en vaquillonas que no manifestaron celo tratadas con un protocolo clásico utilizando </a:t>
            </a:r>
            <a:r>
              <a:rPr lang="es-AR" sz="3200" dirty="0" err="1"/>
              <a:t>cipionato</a:t>
            </a:r>
            <a:r>
              <a:rPr lang="es-AR" sz="3200" dirty="0"/>
              <a:t> de estradiol como inductor de la ovulación</a:t>
            </a:r>
            <a:r>
              <a:rPr lang="en-US" sz="3200" dirty="0"/>
              <a:t>.</a:t>
            </a:r>
            <a:endParaRPr lang="en-US" sz="3128" kern="0" dirty="0">
              <a:solidFill>
                <a:srgbClr val="000000"/>
              </a:solidFill>
              <a:latin typeface="+mn-lt"/>
              <a:ea typeface="ＭＳ Ｐゴシック" pitchFamily="-108" charset="-128"/>
            </a:endParaRPr>
          </a:p>
        </p:txBody>
      </p:sp>
      <p:sp>
        <p:nvSpPr>
          <p:cNvPr id="54" name="Text Box 12"/>
          <p:cNvSpPr txBox="1">
            <a:spLocks noChangeArrowheads="1"/>
          </p:cNvSpPr>
          <p:nvPr/>
        </p:nvSpPr>
        <p:spPr bwMode="auto">
          <a:xfrm>
            <a:off x="709230" y="3943600"/>
            <a:ext cx="4990230" cy="761090"/>
          </a:xfrm>
          <a:prstGeom prst="rect">
            <a:avLst/>
          </a:prstGeom>
          <a:solidFill>
            <a:schemeClr val="bg1"/>
          </a:solidFill>
          <a:ln w="76200">
            <a:solidFill>
              <a:srgbClr val="3366CC"/>
            </a:solidFill>
            <a:miter lim="800000"/>
            <a:headEnd/>
            <a:tailEnd/>
          </a:ln>
          <a:effectLst/>
        </p:spPr>
        <p:txBody>
          <a:bodyPr lIns="83303" tIns="41648" rIns="83303" bIns="41648">
            <a:prstTxWarp prst="textNoShape">
              <a:avLst/>
            </a:prstTxWarp>
            <a:spAutoFit/>
          </a:bodyPr>
          <a:lstStyle/>
          <a:p>
            <a:pPr algn="ctr" defTabSz="826478" eaLnBrk="0" fontAlgn="auto" hangingPunc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4399" b="1" kern="0" dirty="0">
                <a:effectLst>
                  <a:outerShdw blurRad="38100" dist="38100" dir="2700000" algn="tl">
                    <a:srgbClr val="DDDDDD"/>
                  </a:outerShdw>
                </a:effectLst>
                <a:latin typeface="Arial Unicode MS" pitchFamily="-108" charset="0"/>
                <a:ea typeface="ＭＳ Ｐゴシック" pitchFamily="-108" charset="-128"/>
              </a:rPr>
              <a:t>INTRODUCCIÓN</a:t>
            </a: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779628" y="7891688"/>
            <a:ext cx="4990230" cy="761124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CC"/>
            </a:solidFill>
            <a:miter lim="800000"/>
            <a:headEnd/>
            <a:tailEnd/>
          </a:ln>
          <a:effectLst/>
        </p:spPr>
        <p:txBody>
          <a:bodyPr lIns="83303" tIns="41648" rIns="83303" bIns="41648">
            <a:prstTxWarp prst="textNoShape">
              <a:avLst/>
            </a:prstTxWarp>
            <a:spAutoFit/>
          </a:bodyPr>
          <a:lstStyle/>
          <a:p>
            <a:pPr algn="ctr" defTabSz="826478" eaLnBrk="0" fontAlgn="auto" hangingPunc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4399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Unicode MS" pitchFamily="-108" charset="0"/>
                <a:ea typeface="ＭＳ Ｐゴシック" pitchFamily="-108" charset="-128"/>
              </a:rPr>
              <a:t>OBJETIVO</a:t>
            </a:r>
          </a:p>
        </p:txBody>
      </p:sp>
      <p:sp>
        <p:nvSpPr>
          <p:cNvPr id="36" name="Text Box 11"/>
          <p:cNvSpPr txBox="1">
            <a:spLocks noChangeArrowheads="1"/>
          </p:cNvSpPr>
          <p:nvPr/>
        </p:nvSpPr>
        <p:spPr bwMode="auto">
          <a:xfrm>
            <a:off x="154131" y="11234466"/>
            <a:ext cx="15676332" cy="12294347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CC"/>
            </a:solidFill>
            <a:miter lim="800000"/>
            <a:headEnd/>
            <a:tailEnd/>
          </a:ln>
        </p:spPr>
        <p:txBody>
          <a:bodyPr lIns="642832" tIns="642832" rIns="642832" bIns="642832">
            <a:prstTxWarp prst="textNoShape">
              <a:avLst/>
            </a:prstTxWarp>
          </a:bodyPr>
          <a:lstStyle/>
          <a:p>
            <a:pPr marL="399050" indent="-399050" algn="just" defTabSz="805195" fontAlgn="auto">
              <a:spcBef>
                <a:spcPts val="0"/>
              </a:spcBef>
              <a:spcAft>
                <a:spcPts val="266"/>
              </a:spcAft>
              <a:buFont typeface="Arial" pitchFamily="-108" charset="0"/>
              <a:buChar char="•"/>
              <a:defRPr/>
            </a:pPr>
            <a:r>
              <a:rPr lang="es-AR" sz="3200" dirty="0" smtClean="0"/>
              <a:t>Vaquillonas Angus (n=620) fueron clasificadas en base al grado de desarrollo reproductivo (GDR) según escala de Anderson modificada (donde 1 es infantil y 4 púber). </a:t>
            </a:r>
          </a:p>
          <a:p>
            <a:pPr algn="just" defTabSz="805195" fontAlgn="auto">
              <a:spcBef>
                <a:spcPts val="0"/>
              </a:spcBef>
              <a:spcAft>
                <a:spcPts val="266"/>
              </a:spcAft>
              <a:buNone/>
              <a:defRPr/>
            </a:pPr>
            <a:endParaRPr lang="es-AR" sz="1400" dirty="0" smtClean="0"/>
          </a:p>
          <a:p>
            <a:pPr marL="399050" indent="-399050" algn="just" defTabSz="805195" fontAlgn="auto">
              <a:spcBef>
                <a:spcPts val="0"/>
              </a:spcBef>
              <a:spcAft>
                <a:spcPts val="266"/>
              </a:spcAft>
              <a:buFont typeface="Arial" pitchFamily="-108" charset="0"/>
              <a:buChar char="•"/>
              <a:defRPr/>
            </a:pPr>
            <a:r>
              <a:rPr lang="es-AR" sz="3200" dirty="0" smtClean="0"/>
              <a:t>Las vaquillonas aptas (GDR ≥ 2) fueron tratadas según se muestra más abajo y asignadas para ser IATF a las 49 o 55 h de haber retirados los dispositivos. </a:t>
            </a:r>
          </a:p>
          <a:p>
            <a:pPr marL="399050" indent="-399050" algn="just" defTabSz="805195" fontAlgn="auto">
              <a:spcBef>
                <a:spcPts val="0"/>
              </a:spcBef>
              <a:spcAft>
                <a:spcPts val="266"/>
              </a:spcAft>
              <a:buFont typeface="Arial" pitchFamily="-108" charset="0"/>
              <a:buChar char="•"/>
              <a:defRPr/>
            </a:pPr>
            <a:endParaRPr lang="es-AR" sz="1400" dirty="0" smtClean="0"/>
          </a:p>
          <a:p>
            <a:pPr marL="399050" indent="-399050" algn="just" defTabSz="805195" fontAlgn="auto">
              <a:spcBef>
                <a:spcPts val="0"/>
              </a:spcBef>
              <a:spcAft>
                <a:spcPts val="266"/>
              </a:spcAft>
              <a:buFont typeface="Arial" pitchFamily="-108" charset="0"/>
              <a:buChar char="•"/>
              <a:defRPr/>
            </a:pPr>
            <a:r>
              <a:rPr lang="es-AR" sz="3200" dirty="0" smtClean="0"/>
              <a:t>El celo se determinó por medio de parches </a:t>
            </a:r>
            <a:r>
              <a:rPr lang="es-AR" sz="3200" dirty="0" err="1" smtClean="0"/>
              <a:t>Fasco</a:t>
            </a:r>
            <a:r>
              <a:rPr lang="es-AR" sz="3200" dirty="0" smtClean="0"/>
              <a:t> AP  al momento de la IATF.</a:t>
            </a:r>
          </a:p>
          <a:p>
            <a:pPr marL="399050" indent="-399050" defTabSz="805195" fontAlgn="auto">
              <a:spcBef>
                <a:spcPts val="0"/>
              </a:spcBef>
              <a:spcAft>
                <a:spcPts val="266"/>
              </a:spcAft>
              <a:buFont typeface="Arial" pitchFamily="-108" charset="0"/>
              <a:buChar char="•"/>
              <a:defRPr/>
            </a:pPr>
            <a:endParaRPr lang="es-AR" sz="1100" dirty="0" smtClean="0"/>
          </a:p>
          <a:p>
            <a:pPr marL="399050" indent="-399050" algn="just" defTabSz="805195" fontAlgn="auto">
              <a:spcBef>
                <a:spcPts val="0"/>
              </a:spcBef>
              <a:spcAft>
                <a:spcPts val="1200"/>
              </a:spcAft>
              <a:buFont typeface="Arial" pitchFamily="-108" charset="0"/>
              <a:buChar char="•"/>
              <a:defRPr/>
            </a:pPr>
            <a:r>
              <a:rPr lang="es-AR" sz="3200" dirty="0" smtClean="0"/>
              <a:t>La preñez fue determinada a los 38 días por ecografía y se confirmó continuidad gestacional a por tacto </a:t>
            </a:r>
            <a:r>
              <a:rPr lang="es-AR" sz="3200" dirty="0" err="1" smtClean="0"/>
              <a:t>transrectal</a:t>
            </a:r>
            <a:r>
              <a:rPr lang="es-AR" sz="3200" dirty="0" smtClean="0"/>
              <a:t> a los 111 días.</a:t>
            </a:r>
          </a:p>
          <a:p>
            <a:pPr marL="399050" indent="-399050" algn="just" defTabSz="805195" fontAlgn="auto">
              <a:spcBef>
                <a:spcPts val="0"/>
              </a:spcBef>
              <a:spcAft>
                <a:spcPts val="266"/>
              </a:spcAft>
              <a:buFont typeface="Arial" pitchFamily="-108" charset="0"/>
              <a:buChar char="•"/>
              <a:defRPr/>
            </a:pPr>
            <a:r>
              <a:rPr lang="es-AR" sz="3200" dirty="0" smtClean="0"/>
              <a:t>Los datos fueron analizados mediante regresión logística utilizando el procedimiento GLIMMIX (SAS 9.4). </a:t>
            </a:r>
            <a:endParaRPr lang="es-AR" sz="3200" dirty="0"/>
          </a:p>
        </p:txBody>
      </p:sp>
      <p:sp>
        <p:nvSpPr>
          <p:cNvPr id="39" name="Text Box 12"/>
          <p:cNvSpPr txBox="1">
            <a:spLocks noChangeArrowheads="1"/>
          </p:cNvSpPr>
          <p:nvPr/>
        </p:nvSpPr>
        <p:spPr bwMode="auto">
          <a:xfrm>
            <a:off x="777312" y="10856368"/>
            <a:ext cx="4990230" cy="761124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CC"/>
            </a:solidFill>
            <a:miter lim="800000"/>
            <a:headEnd/>
            <a:tailEnd/>
          </a:ln>
          <a:effectLst/>
        </p:spPr>
        <p:txBody>
          <a:bodyPr lIns="83303" tIns="41648" rIns="83303" bIns="41648">
            <a:prstTxWarp prst="textNoShape">
              <a:avLst/>
            </a:prstTxWarp>
            <a:spAutoFit/>
          </a:bodyPr>
          <a:lstStyle/>
          <a:p>
            <a:pPr algn="ctr" defTabSz="826478" eaLnBrk="0" fontAlgn="auto" hangingPunc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4399" b="1" kern="0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Unicode MS" pitchFamily="-108" charset="0"/>
                <a:ea typeface="ＭＳ Ｐゴシック" pitchFamily="-108" charset="-128"/>
              </a:rPr>
              <a:t>MATERIALES</a:t>
            </a:r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16175457" y="39742877"/>
            <a:ext cx="15611268" cy="3373074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CC"/>
            </a:solidFill>
            <a:miter lim="800000"/>
            <a:headEnd/>
            <a:tailEnd/>
          </a:ln>
        </p:spPr>
        <p:txBody>
          <a:bodyPr lIns="642832" tIns="642832" rIns="642832" bIns="642832">
            <a:prstTxWarp prst="textNoShape">
              <a:avLst/>
            </a:prstTxWarp>
          </a:bodyPr>
          <a:lstStyle/>
          <a:p>
            <a:pPr marL="446959" indent="-446959" defTabSz="805195"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es-AR" sz="2800" dirty="0"/>
              <a:t>Al personal del establecimiento La Florida de Establecimientos La Negra SA. por prestar los animales y su colaboración para el trabajo de manga.</a:t>
            </a:r>
          </a:p>
          <a:p>
            <a:pPr marL="446959" indent="-446959" defTabSz="805195"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es-AR" sz="2800" dirty="0"/>
              <a:t>A </a:t>
            </a:r>
            <a:r>
              <a:rPr lang="es-AR" sz="2800" dirty="0" err="1"/>
              <a:t>Fasco</a:t>
            </a:r>
            <a:r>
              <a:rPr lang="es-AR" sz="2800" dirty="0"/>
              <a:t> AP </a:t>
            </a:r>
            <a:r>
              <a:rPr lang="es-AR" sz="2800"/>
              <a:t>por </a:t>
            </a:r>
            <a:r>
              <a:rPr lang="es-AR" sz="2800" smtClean="0"/>
              <a:t>aportar </a:t>
            </a:r>
            <a:r>
              <a:rPr lang="es-AR" sz="2800" dirty="0"/>
              <a:t>los parches para la lectura de celo. </a:t>
            </a:r>
          </a:p>
          <a:p>
            <a:pPr marL="446959" indent="-446959" defTabSz="805195"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es-AR" sz="2800" dirty="0"/>
              <a:t>International </a:t>
            </a:r>
            <a:r>
              <a:rPr lang="es-AR" sz="2800" dirty="0" err="1"/>
              <a:t>Research</a:t>
            </a:r>
            <a:r>
              <a:rPr lang="es-AR" sz="2800" dirty="0"/>
              <a:t> </a:t>
            </a:r>
            <a:r>
              <a:rPr lang="es-AR" sz="2800" dirty="0" err="1"/>
              <a:t>Award</a:t>
            </a:r>
            <a:r>
              <a:rPr lang="es-AR" sz="2800" dirty="0"/>
              <a:t>, Office of International </a:t>
            </a:r>
            <a:r>
              <a:rPr lang="es-AR" sz="2800" dirty="0" err="1"/>
              <a:t>Programs</a:t>
            </a:r>
            <a:r>
              <a:rPr lang="es-AR" sz="2800" dirty="0"/>
              <a:t> in </a:t>
            </a:r>
            <a:r>
              <a:rPr lang="es-AR" sz="2800" dirty="0" err="1"/>
              <a:t>Agriculture</a:t>
            </a:r>
            <a:r>
              <a:rPr lang="es-AR" sz="2800" dirty="0"/>
              <a:t>, The Ohio </a:t>
            </a:r>
            <a:r>
              <a:rPr lang="es-AR" sz="2800" dirty="0" err="1"/>
              <a:t>State</a:t>
            </a:r>
            <a:r>
              <a:rPr lang="es-AR" sz="2800" dirty="0"/>
              <a:t> University.</a:t>
            </a:r>
          </a:p>
          <a:p>
            <a:pPr marL="446959" indent="-446959" defTabSz="80519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/>
          </a:p>
          <a:p>
            <a:pPr marL="446959" indent="-446959" defTabSz="80519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200" dirty="0"/>
          </a:p>
        </p:txBody>
      </p:sp>
      <p:sp>
        <p:nvSpPr>
          <p:cNvPr id="41" name="Text Box 12"/>
          <p:cNvSpPr txBox="1">
            <a:spLocks noChangeArrowheads="1"/>
          </p:cNvSpPr>
          <p:nvPr/>
        </p:nvSpPr>
        <p:spPr bwMode="auto">
          <a:xfrm>
            <a:off x="16794825" y="39441342"/>
            <a:ext cx="5893163" cy="761218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CC"/>
            </a:solidFill>
            <a:miter lim="800000"/>
            <a:headEnd/>
            <a:tailEnd/>
          </a:ln>
          <a:effectLst/>
        </p:spPr>
        <p:txBody>
          <a:bodyPr wrap="square" lIns="83303" tIns="41648" rIns="83303" bIns="41648">
            <a:prstTxWarp prst="textNoShape">
              <a:avLst/>
            </a:prstTxWarp>
            <a:spAutoFit/>
          </a:bodyPr>
          <a:lstStyle/>
          <a:p>
            <a:pPr algn="ctr" defTabSz="826478" eaLnBrk="0" fontAlgn="auto" hangingPunc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4400" b="1" kern="0" cap="all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Unicode MS" pitchFamily="-108" charset="0"/>
                <a:ea typeface="ＭＳ Ｐゴシック" pitchFamily="-108" charset="-128"/>
              </a:rPr>
              <a:t>Agradecimientos</a:t>
            </a:r>
            <a:endParaRPr lang="en-US" sz="3324" b="1" kern="0" cap="all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 Unicode MS" pitchFamily="-108" charset="0"/>
              <a:ea typeface="ＭＳ Ｐゴシック" pitchFamily="-108" charset="-128"/>
            </a:endParaRPr>
          </a:p>
        </p:txBody>
      </p:sp>
      <p:sp>
        <p:nvSpPr>
          <p:cNvPr id="105" name="Text Box 11"/>
          <p:cNvSpPr txBox="1">
            <a:spLocks noChangeArrowheads="1"/>
          </p:cNvSpPr>
          <p:nvPr/>
        </p:nvSpPr>
        <p:spPr bwMode="auto">
          <a:xfrm>
            <a:off x="16173445" y="32707181"/>
            <a:ext cx="15607033" cy="6232307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CC"/>
            </a:solidFill>
            <a:miter lim="800000"/>
            <a:headEnd/>
            <a:tailEnd/>
          </a:ln>
        </p:spPr>
        <p:txBody>
          <a:bodyPr lIns="642832" tIns="642832" rIns="642832" bIns="642832">
            <a:prstTxWarp prst="textNoShape">
              <a:avLst/>
            </a:prstTxWarp>
          </a:bodyPr>
          <a:lstStyle/>
          <a:p>
            <a:pPr marL="446959" indent="-446959" algn="just" defTabSz="80519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3200" dirty="0"/>
              <a:t>Las vaquillonas que mostraron celo a la IATF se preñaron significativamente más (P&lt;0,001).</a:t>
            </a:r>
          </a:p>
          <a:p>
            <a:pPr marL="446959" indent="-446959" defTabSz="805195" fontAlgn="auto">
              <a:spcBef>
                <a:spcPts val="0"/>
              </a:spcBef>
              <a:spcAft>
                <a:spcPts val="0"/>
              </a:spcAft>
              <a:defRPr/>
            </a:pPr>
            <a:endParaRPr lang="es-AR" sz="3200" dirty="0"/>
          </a:p>
          <a:p>
            <a:pPr marL="446959" indent="-446959" algn="just" defTabSz="80519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3200" dirty="0"/>
              <a:t>Hubo una tendencia a un mayor porcentaje de preñez al D38 y D111 en aquellas inseminadas PM que para las inseminadas AM, principalmente en aquellas que manifestaron celo.</a:t>
            </a:r>
          </a:p>
          <a:p>
            <a:pPr marL="446959" indent="-446959" defTabSz="805195" fontAlgn="auto">
              <a:spcBef>
                <a:spcPts val="0"/>
              </a:spcBef>
              <a:spcAft>
                <a:spcPts val="0"/>
              </a:spcAft>
              <a:defRPr/>
            </a:pPr>
            <a:endParaRPr lang="es-AR" sz="3200" dirty="0"/>
          </a:p>
          <a:p>
            <a:pPr marL="446959" indent="-446959" algn="just" defTabSz="80519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3200" dirty="0"/>
              <a:t>El retraso de 6 h en el momento de inseminación en vaquillonas de 24 meses que no manifiestan celo no conlleva un aumento en los porcentajes de preñez. </a:t>
            </a:r>
            <a:endParaRPr lang="en-US" sz="3200" dirty="0"/>
          </a:p>
          <a:p>
            <a:pPr marL="446959" indent="-446959" defTabSz="805195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/>
          </a:p>
        </p:txBody>
      </p:sp>
      <p:sp>
        <p:nvSpPr>
          <p:cNvPr id="106" name="Text Box 12"/>
          <p:cNvSpPr txBox="1">
            <a:spLocks noChangeArrowheads="1"/>
          </p:cNvSpPr>
          <p:nvPr/>
        </p:nvSpPr>
        <p:spPr bwMode="auto">
          <a:xfrm>
            <a:off x="16926209" y="32301189"/>
            <a:ext cx="4990230" cy="761124"/>
          </a:xfrm>
          <a:prstGeom prst="rect">
            <a:avLst/>
          </a:prstGeom>
          <a:solidFill>
            <a:srgbClr val="FFFFFF"/>
          </a:solidFill>
          <a:ln w="76200">
            <a:solidFill>
              <a:srgbClr val="3366CC"/>
            </a:solidFill>
            <a:miter lim="800000"/>
            <a:headEnd/>
            <a:tailEnd/>
          </a:ln>
          <a:effectLst/>
        </p:spPr>
        <p:txBody>
          <a:bodyPr lIns="83303" tIns="41648" rIns="83303" bIns="41648">
            <a:prstTxWarp prst="textNoShape">
              <a:avLst/>
            </a:prstTxWarp>
            <a:spAutoFit/>
          </a:bodyPr>
          <a:lstStyle/>
          <a:p>
            <a:pPr algn="ctr" defTabSz="826478" eaLnBrk="0" fontAlgn="auto" hangingPunct="0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4399" b="1" kern="0" cap="all" dirty="0" err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Unicode MS" pitchFamily="-108" charset="0"/>
                <a:ea typeface="ＭＳ Ｐゴシック" pitchFamily="-108" charset="-128"/>
              </a:rPr>
              <a:t>Conclusiones</a:t>
            </a:r>
            <a:endParaRPr lang="en-US" sz="4399" b="1" kern="0" cap="all" dirty="0">
              <a:solidFill>
                <a:srgbClr val="00000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Arial Unicode MS" pitchFamily="-108" charset="0"/>
              <a:ea typeface="ＭＳ Ｐゴシック" pitchFamily="-108" charset="-128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6218024" y="14240744"/>
            <a:ext cx="1517436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3200" b="1" u="sng" dirty="0" err="1"/>
              <a:t>Figura</a:t>
            </a:r>
            <a:r>
              <a:rPr lang="en-US" sz="3200" b="1" u="sng" dirty="0"/>
              <a:t> 4: </a:t>
            </a:r>
            <a:r>
              <a:rPr lang="es-AR" sz="3200" u="sng" dirty="0"/>
              <a:t>Pérdidas gestacionales entre 38 y 111 días en función de la manifestación de celo y momento de la IATF</a:t>
            </a:r>
            <a:r>
              <a:rPr lang="en-US" sz="3600" u="sng" dirty="0"/>
              <a:t>.</a:t>
            </a:r>
            <a:endParaRPr lang="en-US" sz="3600" b="1" u="sng" dirty="0"/>
          </a:p>
        </p:txBody>
      </p:sp>
      <p:sp>
        <p:nvSpPr>
          <p:cNvPr id="51" name="TextBox 50"/>
          <p:cNvSpPr txBox="1"/>
          <p:nvPr/>
        </p:nvSpPr>
        <p:spPr>
          <a:xfrm>
            <a:off x="16278988" y="23245007"/>
            <a:ext cx="152951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3200" b="1" u="sng" dirty="0" err="1"/>
              <a:t>Figura</a:t>
            </a:r>
            <a:r>
              <a:rPr lang="en-US" sz="3200" b="1" u="sng" dirty="0"/>
              <a:t> 5: </a:t>
            </a:r>
            <a:r>
              <a:rPr lang="es-AR" sz="3200" u="sng" dirty="0"/>
              <a:t>Porcentaje de preñez por IA a los 111 días en función de la manifestación de celo y momento de la IATF</a:t>
            </a:r>
            <a:endParaRPr lang="en-US" sz="3200" b="1" u="sng" dirty="0"/>
          </a:p>
          <a:p>
            <a:pPr algn="ctr">
              <a:buNone/>
            </a:pPr>
            <a:endParaRPr lang="en-US" sz="3200" b="1" u="sng" dirty="0"/>
          </a:p>
        </p:txBody>
      </p:sp>
      <p:graphicFrame>
        <p:nvGraphicFramePr>
          <p:cNvPr id="62" name="6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5835453"/>
              </p:ext>
            </p:extLst>
          </p:nvPr>
        </p:nvGraphicFramePr>
        <p:xfrm>
          <a:off x="16657081" y="15747972"/>
          <a:ext cx="14246092" cy="684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7" name="36 Conector recto de flecha"/>
          <p:cNvCxnSpPr/>
          <p:nvPr/>
        </p:nvCxnSpPr>
        <p:spPr bwMode="auto">
          <a:xfrm flipV="1">
            <a:off x="1152255" y="21729576"/>
            <a:ext cx="0" cy="64008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8" name="37 CuadroTexto"/>
          <p:cNvSpPr txBox="1"/>
          <p:nvPr/>
        </p:nvSpPr>
        <p:spPr>
          <a:xfrm>
            <a:off x="376264" y="22358484"/>
            <a:ext cx="18037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s-AR" sz="2800" dirty="0"/>
              <a:t>2mg BE</a:t>
            </a:r>
            <a:endParaRPr lang="en-US" sz="2800" dirty="0"/>
          </a:p>
        </p:txBody>
      </p:sp>
      <p:cxnSp>
        <p:nvCxnSpPr>
          <p:cNvPr id="42" name="41 Conector recto de flecha"/>
          <p:cNvCxnSpPr/>
          <p:nvPr/>
        </p:nvCxnSpPr>
        <p:spPr bwMode="auto">
          <a:xfrm>
            <a:off x="1096344" y="21109509"/>
            <a:ext cx="9303374" cy="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4" name="43 Rectángulo"/>
          <p:cNvSpPr/>
          <p:nvPr/>
        </p:nvSpPr>
        <p:spPr bwMode="auto">
          <a:xfrm>
            <a:off x="1139668" y="20509544"/>
            <a:ext cx="6816196" cy="571960"/>
          </a:xfrm>
          <a:prstGeom prst="rect">
            <a:avLst/>
          </a:prstGeom>
          <a:solidFill>
            <a:srgbClr val="3366CC"/>
          </a:solidFill>
          <a:ln>
            <a:solidFill>
              <a:srgbClr val="3366CC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78748" tIns="39374" rIns="78748" bIns="39374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677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s-AR" sz="3200" b="1" dirty="0">
                <a:solidFill>
                  <a:schemeClr val="bg1"/>
                </a:solidFill>
                <a:latin typeface="Arial" charset="0"/>
              </a:rPr>
              <a:t>DIB 0,5 g</a:t>
            </a:r>
            <a:endParaRPr kumimoji="0" lang="en-US" sz="32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55" name="54 Rectángulo"/>
          <p:cNvSpPr/>
          <p:nvPr/>
        </p:nvSpPr>
        <p:spPr bwMode="auto">
          <a:xfrm>
            <a:off x="8009112" y="20163563"/>
            <a:ext cx="2390606" cy="633515"/>
          </a:xfrm>
          <a:prstGeom prst="rect">
            <a:avLst/>
          </a:prstGeom>
          <a:solidFill>
            <a:srgbClr val="FF9933"/>
          </a:solidFill>
          <a:ln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78748" tIns="39374" rIns="78748" bIns="39374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677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s-AR" sz="3600" dirty="0" err="1">
                <a:solidFill>
                  <a:schemeClr val="bg1"/>
                </a:solidFill>
              </a:rPr>
              <a:t>Fasco</a:t>
            </a:r>
            <a:r>
              <a:rPr lang="es-AR" sz="3600" dirty="0">
                <a:solidFill>
                  <a:schemeClr val="bg1"/>
                </a:solidFill>
              </a:rPr>
              <a:t> AP</a:t>
            </a:r>
            <a:endParaRPr kumimoji="0" lang="en-US" sz="3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cxnSp>
        <p:nvCxnSpPr>
          <p:cNvPr id="65" name="64 Conector recto de flecha"/>
          <p:cNvCxnSpPr/>
          <p:nvPr/>
        </p:nvCxnSpPr>
        <p:spPr bwMode="auto">
          <a:xfrm flipV="1">
            <a:off x="10507730" y="20308580"/>
            <a:ext cx="684076" cy="850793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6" name="65 Conector recto de flecha"/>
          <p:cNvCxnSpPr/>
          <p:nvPr/>
        </p:nvCxnSpPr>
        <p:spPr bwMode="auto">
          <a:xfrm>
            <a:off x="10507730" y="21225520"/>
            <a:ext cx="684076" cy="712957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7" name="66 CuadroTexto"/>
          <p:cNvSpPr txBox="1"/>
          <p:nvPr/>
        </p:nvSpPr>
        <p:spPr>
          <a:xfrm>
            <a:off x="664296" y="21225520"/>
            <a:ext cx="1043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s-AR" sz="2800" dirty="0"/>
              <a:t>Día 0</a:t>
            </a:r>
            <a:endParaRPr lang="en-US" sz="2800" dirty="0"/>
          </a:p>
        </p:txBody>
      </p:sp>
      <p:cxnSp>
        <p:nvCxnSpPr>
          <p:cNvPr id="68" name="67 Conector recto de flecha"/>
          <p:cNvCxnSpPr/>
          <p:nvPr/>
        </p:nvCxnSpPr>
        <p:spPr bwMode="auto">
          <a:xfrm flipV="1">
            <a:off x="7917496" y="21729576"/>
            <a:ext cx="0" cy="640080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9" name="68 CuadroTexto"/>
          <p:cNvSpPr txBox="1"/>
          <p:nvPr/>
        </p:nvSpPr>
        <p:spPr>
          <a:xfrm>
            <a:off x="7141505" y="22358484"/>
            <a:ext cx="18037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s-AR" sz="2800" dirty="0"/>
              <a:t>PGF</a:t>
            </a:r>
            <a:endParaRPr lang="en-US" sz="2800" dirty="0"/>
          </a:p>
        </p:txBody>
      </p:sp>
      <p:sp>
        <p:nvSpPr>
          <p:cNvPr id="70" name="69 CuadroTexto"/>
          <p:cNvSpPr txBox="1"/>
          <p:nvPr/>
        </p:nvSpPr>
        <p:spPr>
          <a:xfrm>
            <a:off x="7721080" y="2122552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s-AR" sz="2800" dirty="0"/>
              <a:t>8</a:t>
            </a:r>
            <a:endParaRPr lang="en-US" sz="2800" dirty="0"/>
          </a:p>
        </p:txBody>
      </p:sp>
      <p:cxnSp>
        <p:nvCxnSpPr>
          <p:cNvPr id="71" name="70 Conector recto de flecha"/>
          <p:cNvCxnSpPr/>
          <p:nvPr/>
        </p:nvCxnSpPr>
        <p:spPr bwMode="auto">
          <a:xfrm>
            <a:off x="8009112" y="19515331"/>
            <a:ext cx="34250" cy="558061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2" name="71 CuadroTexto"/>
          <p:cNvSpPr txBox="1"/>
          <p:nvPr/>
        </p:nvSpPr>
        <p:spPr>
          <a:xfrm>
            <a:off x="6760561" y="18973086"/>
            <a:ext cx="23906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s-AR" sz="2800" dirty="0"/>
              <a:t>0,5mg CPE</a:t>
            </a:r>
            <a:endParaRPr lang="en-US" sz="2800" dirty="0"/>
          </a:p>
        </p:txBody>
      </p:sp>
      <p:sp>
        <p:nvSpPr>
          <p:cNvPr id="73" name="72 CuadroTexto"/>
          <p:cNvSpPr txBox="1"/>
          <p:nvPr/>
        </p:nvSpPr>
        <p:spPr>
          <a:xfrm>
            <a:off x="13121680" y="1935331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AR" sz="2800" dirty="0"/>
              <a:t>Celo Si</a:t>
            </a:r>
            <a:endParaRPr lang="en-US" sz="2800" dirty="0"/>
          </a:p>
        </p:txBody>
      </p:sp>
      <p:sp>
        <p:nvSpPr>
          <p:cNvPr id="74" name="73 CuadroTexto"/>
          <p:cNvSpPr txBox="1"/>
          <p:nvPr/>
        </p:nvSpPr>
        <p:spPr>
          <a:xfrm>
            <a:off x="13121680" y="20329840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AR" sz="2800" dirty="0"/>
              <a:t>Celo No</a:t>
            </a:r>
            <a:endParaRPr lang="en-US" sz="2800" dirty="0"/>
          </a:p>
        </p:txBody>
      </p:sp>
      <p:cxnSp>
        <p:nvCxnSpPr>
          <p:cNvPr id="75" name="74 Conector recto de flecha"/>
          <p:cNvCxnSpPr/>
          <p:nvPr/>
        </p:nvCxnSpPr>
        <p:spPr bwMode="auto">
          <a:xfrm flipV="1">
            <a:off x="12286268" y="19785360"/>
            <a:ext cx="619388" cy="378203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6" name="75 CuadroTexto"/>
          <p:cNvSpPr txBox="1"/>
          <p:nvPr/>
        </p:nvSpPr>
        <p:spPr>
          <a:xfrm>
            <a:off x="11249472" y="19901953"/>
            <a:ext cx="8851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s-AR" sz="2800" dirty="0"/>
              <a:t>49 h</a:t>
            </a:r>
            <a:endParaRPr lang="en-US" sz="2800" dirty="0"/>
          </a:p>
        </p:txBody>
      </p:sp>
      <p:sp>
        <p:nvSpPr>
          <p:cNvPr id="77" name="76 CuadroTexto"/>
          <p:cNvSpPr txBox="1"/>
          <p:nvPr/>
        </p:nvSpPr>
        <p:spPr>
          <a:xfrm>
            <a:off x="11220112" y="21638404"/>
            <a:ext cx="965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AR" sz="2800" dirty="0"/>
              <a:t>55 h</a:t>
            </a:r>
            <a:endParaRPr lang="en-US" sz="2800" dirty="0"/>
          </a:p>
        </p:txBody>
      </p:sp>
      <p:cxnSp>
        <p:nvCxnSpPr>
          <p:cNvPr id="78" name="77 Conector recto de flecha"/>
          <p:cNvCxnSpPr/>
          <p:nvPr/>
        </p:nvCxnSpPr>
        <p:spPr bwMode="auto">
          <a:xfrm>
            <a:off x="12281042" y="20308580"/>
            <a:ext cx="624614" cy="338707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9" name="78 CuadroTexto"/>
          <p:cNvSpPr txBox="1"/>
          <p:nvPr/>
        </p:nvSpPr>
        <p:spPr>
          <a:xfrm>
            <a:off x="13170230" y="21093924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AR" sz="2800" dirty="0"/>
              <a:t>Celo Si</a:t>
            </a:r>
            <a:endParaRPr lang="en-US" sz="2800" dirty="0"/>
          </a:p>
        </p:txBody>
      </p:sp>
      <p:sp>
        <p:nvSpPr>
          <p:cNvPr id="80" name="79 CuadroTexto"/>
          <p:cNvSpPr txBox="1"/>
          <p:nvPr/>
        </p:nvSpPr>
        <p:spPr>
          <a:xfrm>
            <a:off x="13170230" y="2207045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AR" sz="2800" dirty="0"/>
              <a:t>Celo No</a:t>
            </a:r>
            <a:endParaRPr lang="en-US" sz="2800" dirty="0"/>
          </a:p>
        </p:txBody>
      </p:sp>
      <p:cxnSp>
        <p:nvCxnSpPr>
          <p:cNvPr id="81" name="80 Conector recto de flecha"/>
          <p:cNvCxnSpPr/>
          <p:nvPr/>
        </p:nvCxnSpPr>
        <p:spPr bwMode="auto">
          <a:xfrm flipV="1">
            <a:off x="12334818" y="21525972"/>
            <a:ext cx="619388" cy="378203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83" name="82 Conector recto de flecha"/>
          <p:cNvCxnSpPr/>
          <p:nvPr/>
        </p:nvCxnSpPr>
        <p:spPr bwMode="auto">
          <a:xfrm>
            <a:off x="12329592" y="22049192"/>
            <a:ext cx="624614" cy="338707"/>
          </a:xfrm>
          <a:prstGeom prst="straightConnector1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924138C4-E3E9-4D83-8CA5-0993674472BF}"/>
              </a:ext>
            </a:extLst>
          </p:cNvPr>
          <p:cNvGrpSpPr/>
          <p:nvPr/>
        </p:nvGrpSpPr>
        <p:grpSpPr>
          <a:xfrm>
            <a:off x="16463974" y="4955020"/>
            <a:ext cx="14827231" cy="9136947"/>
            <a:chOff x="16463974" y="4955020"/>
            <a:chExt cx="14827231" cy="9136947"/>
          </a:xfrm>
        </p:grpSpPr>
        <p:sp>
          <p:nvSpPr>
            <p:cNvPr id="148" name="TextBox 147"/>
            <p:cNvSpPr txBox="1"/>
            <p:nvPr/>
          </p:nvSpPr>
          <p:spPr>
            <a:xfrm>
              <a:off x="16463974" y="4955020"/>
              <a:ext cx="1482723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3200" b="1" u="sng" dirty="0" err="1"/>
                <a:t>Figura</a:t>
              </a:r>
              <a:r>
                <a:rPr lang="en-US" sz="3200" b="1" u="sng" dirty="0"/>
                <a:t> 3: </a:t>
              </a:r>
              <a:r>
                <a:rPr lang="es-AR" sz="3200" u="sng" dirty="0"/>
                <a:t>Porcentaje de preñez a los 38 días en función de la manifestación de celo y momento de la IATF</a:t>
              </a:r>
              <a:endParaRPr lang="en-US" sz="3200" b="1" u="sng" dirty="0"/>
            </a:p>
            <a:p>
              <a:pPr algn="ctr">
                <a:buNone/>
              </a:pPr>
              <a:endParaRPr lang="en-US" sz="3200" b="1" u="sng" dirty="0"/>
            </a:p>
          </p:txBody>
        </p:sp>
        <p:graphicFrame>
          <p:nvGraphicFramePr>
            <p:cNvPr id="61" name="5 Gráfico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559070193"/>
                </p:ext>
              </p:extLst>
            </p:nvPr>
          </p:nvGraphicFramePr>
          <p:xfrm>
            <a:off x="16755776" y="6132565"/>
            <a:ext cx="13935856" cy="753211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84" name="56 CuadroTexto">
              <a:extLst>
                <a:ext uri="{FF2B5EF4-FFF2-40B4-BE49-F238E27FC236}">
                  <a16:creationId xmlns="" xmlns:a16="http://schemas.microsoft.com/office/drawing/2014/main" id="{5CF1ED3B-31BA-4C1C-B085-FDC64E541DBD}"/>
                </a:ext>
              </a:extLst>
            </p:cNvPr>
            <p:cNvSpPr txBox="1"/>
            <p:nvPr/>
          </p:nvSpPr>
          <p:spPr>
            <a:xfrm>
              <a:off x="18997652" y="12213312"/>
              <a:ext cx="15408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s-AR" sz="2800" b="1" dirty="0"/>
                <a:t>(195)</a:t>
              </a:r>
              <a:endParaRPr lang="en-US" sz="2800" b="1" dirty="0"/>
            </a:p>
          </p:txBody>
        </p:sp>
        <p:sp>
          <p:nvSpPr>
            <p:cNvPr id="85" name="56 CuadroTexto">
              <a:extLst>
                <a:ext uri="{FF2B5EF4-FFF2-40B4-BE49-F238E27FC236}">
                  <a16:creationId xmlns="" xmlns:a16="http://schemas.microsoft.com/office/drawing/2014/main" id="{610FEEBB-D90C-4AEC-9B01-8841EF1BEBBE}"/>
                </a:ext>
              </a:extLst>
            </p:cNvPr>
            <p:cNvSpPr txBox="1"/>
            <p:nvPr/>
          </p:nvSpPr>
          <p:spPr>
            <a:xfrm>
              <a:off x="23125366" y="12213312"/>
              <a:ext cx="15408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s-AR" sz="2800" b="1" dirty="0"/>
                <a:t>(119)</a:t>
              </a:r>
              <a:endParaRPr lang="en-US" sz="2800" b="1" dirty="0"/>
            </a:p>
          </p:txBody>
        </p:sp>
        <p:sp>
          <p:nvSpPr>
            <p:cNvPr id="86" name="56 CuadroTexto">
              <a:extLst>
                <a:ext uri="{FF2B5EF4-FFF2-40B4-BE49-F238E27FC236}">
                  <a16:creationId xmlns="" xmlns:a16="http://schemas.microsoft.com/office/drawing/2014/main" id="{3518A8B0-B375-443D-BF41-B8FBA9D288B4}"/>
                </a:ext>
              </a:extLst>
            </p:cNvPr>
            <p:cNvSpPr txBox="1"/>
            <p:nvPr/>
          </p:nvSpPr>
          <p:spPr>
            <a:xfrm>
              <a:off x="20173877" y="12213312"/>
              <a:ext cx="15408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s-AR" sz="2800" b="1" dirty="0"/>
                <a:t>(206)</a:t>
              </a:r>
              <a:endParaRPr lang="en-US" sz="2800" b="1" dirty="0"/>
            </a:p>
          </p:txBody>
        </p:sp>
        <p:sp>
          <p:nvSpPr>
            <p:cNvPr id="87" name="56 CuadroTexto">
              <a:extLst>
                <a:ext uri="{FF2B5EF4-FFF2-40B4-BE49-F238E27FC236}">
                  <a16:creationId xmlns="" xmlns:a16="http://schemas.microsoft.com/office/drawing/2014/main" id="{903A30E3-37F8-4ED0-9A11-8BAA69E133D1}"/>
                </a:ext>
              </a:extLst>
            </p:cNvPr>
            <p:cNvSpPr txBox="1"/>
            <p:nvPr/>
          </p:nvSpPr>
          <p:spPr>
            <a:xfrm>
              <a:off x="24307819" y="12213312"/>
              <a:ext cx="15408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s-AR" sz="2800" b="1" dirty="0"/>
                <a:t>(99)</a:t>
              </a:r>
              <a:endParaRPr lang="en-US" sz="2800" b="1" dirty="0"/>
            </a:p>
          </p:txBody>
        </p:sp>
        <p:sp>
          <p:nvSpPr>
            <p:cNvPr id="88" name="56 CuadroTexto">
              <a:extLst>
                <a:ext uri="{FF2B5EF4-FFF2-40B4-BE49-F238E27FC236}">
                  <a16:creationId xmlns="" xmlns:a16="http://schemas.microsoft.com/office/drawing/2014/main" id="{85393119-9907-4B4A-8B9F-065A010EE309}"/>
                </a:ext>
              </a:extLst>
            </p:cNvPr>
            <p:cNvSpPr txBox="1"/>
            <p:nvPr/>
          </p:nvSpPr>
          <p:spPr>
            <a:xfrm>
              <a:off x="28459384" y="12205356"/>
              <a:ext cx="15408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s-AR" sz="2800" b="1" dirty="0"/>
                <a:t>(305)</a:t>
              </a:r>
              <a:endParaRPr lang="en-US" sz="2800" b="1" dirty="0"/>
            </a:p>
          </p:txBody>
        </p:sp>
        <p:sp>
          <p:nvSpPr>
            <p:cNvPr id="89" name="56 CuadroTexto">
              <a:extLst>
                <a:ext uri="{FF2B5EF4-FFF2-40B4-BE49-F238E27FC236}">
                  <a16:creationId xmlns="" xmlns:a16="http://schemas.microsoft.com/office/drawing/2014/main" id="{E0A244AC-E0EA-4CE1-98ED-0B738F509162}"/>
                </a:ext>
              </a:extLst>
            </p:cNvPr>
            <p:cNvSpPr txBox="1"/>
            <p:nvPr/>
          </p:nvSpPr>
          <p:spPr>
            <a:xfrm>
              <a:off x="27276931" y="12205356"/>
              <a:ext cx="15408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s-AR" sz="2800" b="1" dirty="0"/>
                <a:t>(314)</a:t>
              </a:r>
              <a:endParaRPr lang="en-US" sz="2800" b="1" dirty="0"/>
            </a:p>
          </p:txBody>
        </p:sp>
        <p:sp>
          <p:nvSpPr>
            <p:cNvPr id="2" name="TextBox 1">
              <a:extLst>
                <a:ext uri="{FF2B5EF4-FFF2-40B4-BE49-F238E27FC236}">
                  <a16:creationId xmlns="" xmlns:a16="http://schemas.microsoft.com/office/drawing/2014/main" id="{E2F1DFA2-8AD2-4004-A9C1-23E4FE7268D3}"/>
                </a:ext>
              </a:extLst>
            </p:cNvPr>
            <p:cNvSpPr txBox="1"/>
            <p:nvPr/>
          </p:nvSpPr>
          <p:spPr>
            <a:xfrm>
              <a:off x="21698179" y="13630302"/>
              <a:ext cx="663303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2400" baseline="30000" dirty="0"/>
                <a:t>A,B/X,Y </a:t>
              </a:r>
              <a:r>
                <a:rPr lang="en-US" sz="2400" dirty="0" err="1"/>
                <a:t>Indcan</a:t>
              </a:r>
              <a:r>
                <a:rPr lang="en-US" sz="2400" dirty="0"/>
                <a:t> </a:t>
              </a:r>
              <a:r>
                <a:rPr lang="en-US" sz="2400" dirty="0" err="1"/>
                <a:t>diferencias</a:t>
              </a:r>
              <a:r>
                <a:rPr lang="en-US" sz="2400" dirty="0"/>
                <a:t> </a:t>
              </a:r>
              <a:r>
                <a:rPr lang="en-US" sz="2400" dirty="0" err="1"/>
                <a:t>significativas</a:t>
              </a:r>
              <a:r>
                <a:rPr lang="en-US" sz="2400" dirty="0"/>
                <a:t> (P&lt;0,05)</a:t>
              </a:r>
            </a:p>
          </p:txBody>
        </p:sp>
      </p:grpSp>
      <p:pic>
        <p:nvPicPr>
          <p:cNvPr id="90" name="Picture 89">
            <a:extLst>
              <a:ext uri="{FF2B5EF4-FFF2-40B4-BE49-F238E27FC236}">
                <a16:creationId xmlns="" xmlns:a16="http://schemas.microsoft.com/office/drawing/2014/main" id="{E20BF569-A799-42EA-8166-172BB8DCA2A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97835" y="1975685"/>
            <a:ext cx="5341869" cy="1103819"/>
          </a:xfrm>
          <a:prstGeom prst="rect">
            <a:avLst/>
          </a:prstGeom>
        </p:spPr>
      </p:pic>
      <p:sp>
        <p:nvSpPr>
          <p:cNvPr id="64" name="TextBox 63"/>
          <p:cNvSpPr txBox="1"/>
          <p:nvPr/>
        </p:nvSpPr>
        <p:spPr>
          <a:xfrm>
            <a:off x="239215" y="24800857"/>
            <a:ext cx="15591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3600" b="1" u="sng" dirty="0" err="1"/>
              <a:t>Figura</a:t>
            </a:r>
            <a:r>
              <a:rPr lang="en-US" sz="3600" b="1" u="sng" dirty="0"/>
              <a:t> 1: </a:t>
            </a:r>
            <a:r>
              <a:rPr lang="es-AR" sz="3600" u="sng" dirty="0"/>
              <a:t>Manifestación de celo al momento de la IATF según GDR</a:t>
            </a:r>
            <a:r>
              <a:rPr lang="en-US" sz="3600" u="sng" dirty="0"/>
              <a:t>.</a:t>
            </a:r>
          </a:p>
        </p:txBody>
      </p:sp>
      <p:graphicFrame>
        <p:nvGraphicFramePr>
          <p:cNvPr id="91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6757638"/>
              </p:ext>
            </p:extLst>
          </p:nvPr>
        </p:nvGraphicFramePr>
        <p:xfrm>
          <a:off x="464999" y="25587071"/>
          <a:ext cx="14960937" cy="6808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7" name="56 CuadroTexto"/>
          <p:cNvSpPr txBox="1"/>
          <p:nvPr/>
        </p:nvSpPr>
        <p:spPr>
          <a:xfrm>
            <a:off x="7721080" y="30514552"/>
            <a:ext cx="1540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s-AR" sz="2800" dirty="0"/>
              <a:t>(113)</a:t>
            </a:r>
            <a:endParaRPr lang="en-US" sz="2800" dirty="0"/>
          </a:p>
        </p:txBody>
      </p:sp>
      <p:sp>
        <p:nvSpPr>
          <p:cNvPr id="58" name="57 CuadroTexto"/>
          <p:cNvSpPr txBox="1"/>
          <p:nvPr/>
        </p:nvSpPr>
        <p:spPr>
          <a:xfrm>
            <a:off x="12399804" y="30514552"/>
            <a:ext cx="1540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s-AR" sz="2800" dirty="0"/>
              <a:t>(495)</a:t>
            </a:r>
            <a:endParaRPr lang="en-US" sz="2800" dirty="0"/>
          </a:p>
        </p:txBody>
      </p:sp>
      <p:sp>
        <p:nvSpPr>
          <p:cNvPr id="3" name="2 CuadroTexto"/>
          <p:cNvSpPr txBox="1"/>
          <p:nvPr/>
        </p:nvSpPr>
        <p:spPr>
          <a:xfrm>
            <a:off x="3213749" y="30514552"/>
            <a:ext cx="1540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s-AR" sz="2800" dirty="0"/>
              <a:t>(12)</a:t>
            </a:r>
            <a:endParaRPr lang="en-US" sz="2800" dirty="0"/>
          </a:p>
        </p:txBody>
      </p:sp>
      <p:sp>
        <p:nvSpPr>
          <p:cNvPr id="63" name="1 CuadroTexto"/>
          <p:cNvSpPr txBox="1"/>
          <p:nvPr/>
        </p:nvSpPr>
        <p:spPr>
          <a:xfrm>
            <a:off x="3524456" y="26124049"/>
            <a:ext cx="2460290" cy="792088"/>
          </a:xfrm>
          <a:prstGeom prst="rect">
            <a:avLst/>
          </a:prstGeom>
        </p:spPr>
        <p:txBody>
          <a:bodyPr wrap="square" rtlCol="0" anchor="ctr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es-AR" sz="2800" b="1" dirty="0"/>
              <a:t>p&gt;0,05</a:t>
            </a:r>
            <a:endParaRPr lang="en-US" sz="2800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3862564" y="27452064"/>
            <a:ext cx="685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AR" sz="2800" b="1" dirty="0"/>
              <a:t>A</a:t>
            </a:r>
            <a:endParaRPr lang="en-US" sz="2800" b="1" dirty="0"/>
          </a:p>
        </p:txBody>
      </p:sp>
      <p:sp>
        <p:nvSpPr>
          <p:cNvPr id="94" name="93 CuadroTexto"/>
          <p:cNvSpPr txBox="1"/>
          <p:nvPr/>
        </p:nvSpPr>
        <p:spPr>
          <a:xfrm>
            <a:off x="12872458" y="26001169"/>
            <a:ext cx="46557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AR" sz="3200" dirty="0"/>
              <a:t>A</a:t>
            </a:r>
            <a:endParaRPr lang="en-US" sz="3200" dirty="0"/>
          </a:p>
        </p:txBody>
      </p:sp>
      <p:sp>
        <p:nvSpPr>
          <p:cNvPr id="95" name="94 CuadroTexto"/>
          <p:cNvSpPr txBox="1"/>
          <p:nvPr/>
        </p:nvSpPr>
        <p:spPr>
          <a:xfrm>
            <a:off x="8220025" y="25996873"/>
            <a:ext cx="9311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AR" sz="2800" b="1" dirty="0"/>
              <a:t>  A</a:t>
            </a:r>
            <a:endParaRPr lang="en-US" sz="2800" b="1" dirty="0"/>
          </a:p>
        </p:txBody>
      </p:sp>
      <p:grpSp>
        <p:nvGrpSpPr>
          <p:cNvPr id="10" name="9 Grupo"/>
          <p:cNvGrpSpPr/>
          <p:nvPr/>
        </p:nvGrpSpPr>
        <p:grpSpPr>
          <a:xfrm>
            <a:off x="160240" y="33036573"/>
            <a:ext cx="15591248" cy="9575323"/>
            <a:chOff x="160240" y="33036573"/>
            <a:chExt cx="15591248" cy="9575323"/>
          </a:xfrm>
        </p:grpSpPr>
        <p:sp>
          <p:nvSpPr>
            <p:cNvPr id="123" name="TextBox 63"/>
            <p:cNvSpPr txBox="1"/>
            <p:nvPr/>
          </p:nvSpPr>
          <p:spPr>
            <a:xfrm>
              <a:off x="160240" y="33036573"/>
              <a:ext cx="1559124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3600" b="1" u="sng" dirty="0" err="1"/>
                <a:t>Figura</a:t>
              </a:r>
              <a:r>
                <a:rPr lang="en-US" sz="3600" b="1" u="sng" dirty="0"/>
                <a:t> 2: </a:t>
              </a:r>
              <a:r>
                <a:rPr lang="es-AR" sz="3600" u="sng" dirty="0"/>
                <a:t>Porcentaje de preñez a la IATF según GDR</a:t>
              </a:r>
              <a:r>
                <a:rPr lang="en-US" sz="3600" u="sng" dirty="0"/>
                <a:t>.</a:t>
              </a:r>
            </a:p>
          </p:txBody>
        </p:sp>
        <p:graphicFrame>
          <p:nvGraphicFramePr>
            <p:cNvPr id="96" name="2 Gráfico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202230938"/>
                </p:ext>
              </p:extLst>
            </p:nvPr>
          </p:nvGraphicFramePr>
          <p:xfrm>
            <a:off x="664296" y="33657161"/>
            <a:ext cx="14545616" cy="895473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7"/>
            </a:graphicData>
          </a:graphic>
        </p:graphicFrame>
      </p:grpSp>
      <p:graphicFrame>
        <p:nvGraphicFramePr>
          <p:cNvPr id="97" name="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1813259"/>
              </p:ext>
            </p:extLst>
          </p:nvPr>
        </p:nvGraphicFramePr>
        <p:xfrm>
          <a:off x="16684148" y="24578933"/>
          <a:ext cx="14364046" cy="6933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19363858" y="25210400"/>
            <a:ext cx="810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AR" sz="2800" b="1" dirty="0"/>
              <a:t>AB</a:t>
            </a:r>
            <a:endParaRPr lang="en-US" sz="2800" b="1" dirty="0"/>
          </a:p>
        </p:txBody>
      </p:sp>
      <p:sp>
        <p:nvSpPr>
          <p:cNvPr id="98" name="97 CuadroTexto"/>
          <p:cNvSpPr txBox="1"/>
          <p:nvPr/>
        </p:nvSpPr>
        <p:spPr>
          <a:xfrm>
            <a:off x="20706670" y="24800857"/>
            <a:ext cx="810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AR" sz="2800" b="1" dirty="0"/>
              <a:t>A</a:t>
            </a:r>
            <a:endParaRPr lang="en-US" sz="2800" b="1" dirty="0"/>
          </a:p>
        </p:txBody>
      </p:sp>
      <p:sp>
        <p:nvSpPr>
          <p:cNvPr id="99" name="TextBox 1">
            <a:extLst>
              <a:ext uri="{FF2B5EF4-FFF2-40B4-BE49-F238E27FC236}">
                <a16:creationId xmlns="" xmlns:a16="http://schemas.microsoft.com/office/drawing/2014/main" id="{A21D9AC7-7FEC-447C-8046-5FDFAC3BE3F2}"/>
              </a:ext>
            </a:extLst>
          </p:cNvPr>
          <p:cNvSpPr txBox="1"/>
          <p:nvPr/>
        </p:nvSpPr>
        <p:spPr>
          <a:xfrm>
            <a:off x="27632861" y="24029837"/>
            <a:ext cx="3058771" cy="127363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err="1">
                <a:latin typeface="+mj-lt"/>
              </a:rPr>
              <a:t>Celo</a:t>
            </a:r>
            <a:r>
              <a:rPr lang="en-US" sz="2000" dirty="0">
                <a:latin typeface="+mj-lt"/>
              </a:rPr>
              <a:t> P=0,10</a:t>
            </a:r>
          </a:p>
          <a:p>
            <a:r>
              <a:rPr lang="en-US" sz="2000" dirty="0" err="1">
                <a:latin typeface="+mj-lt"/>
              </a:rPr>
              <a:t>Horario</a:t>
            </a:r>
            <a:r>
              <a:rPr lang="en-US" sz="2000" dirty="0">
                <a:latin typeface="+mj-lt"/>
              </a:rPr>
              <a:t> P=0,91</a:t>
            </a:r>
          </a:p>
          <a:p>
            <a:r>
              <a:rPr lang="en-US" sz="2000" dirty="0" err="1">
                <a:latin typeface="+mj-lt"/>
              </a:rPr>
              <a:t>Interaccion</a:t>
            </a:r>
            <a:r>
              <a:rPr lang="en-US" sz="2000" dirty="0">
                <a:latin typeface="+mj-lt"/>
              </a:rPr>
              <a:t> P=0,19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19362079" y="19848940"/>
            <a:ext cx="555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AR" sz="2800" b="1" dirty="0"/>
              <a:t>A</a:t>
            </a:r>
            <a:endParaRPr lang="en-US" sz="2800" b="1" dirty="0"/>
          </a:p>
        </p:txBody>
      </p:sp>
      <p:sp>
        <p:nvSpPr>
          <p:cNvPr id="100" name="99 CuadroTexto"/>
          <p:cNvSpPr txBox="1"/>
          <p:nvPr/>
        </p:nvSpPr>
        <p:spPr>
          <a:xfrm>
            <a:off x="20455204" y="19071087"/>
            <a:ext cx="555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AR" sz="2800" b="1" dirty="0"/>
              <a:t>A</a:t>
            </a:r>
            <a:endParaRPr lang="en-US" sz="2800" b="1" dirty="0"/>
          </a:p>
        </p:txBody>
      </p:sp>
      <p:sp>
        <p:nvSpPr>
          <p:cNvPr id="101" name="100 CuadroTexto"/>
          <p:cNvSpPr txBox="1"/>
          <p:nvPr/>
        </p:nvSpPr>
        <p:spPr>
          <a:xfrm>
            <a:off x="23527353" y="16175258"/>
            <a:ext cx="555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AR" sz="2800" b="1" dirty="0"/>
              <a:t>A</a:t>
            </a:r>
            <a:endParaRPr lang="en-US" sz="2800" b="1" dirty="0"/>
          </a:p>
        </p:txBody>
      </p:sp>
      <p:sp>
        <p:nvSpPr>
          <p:cNvPr id="102" name="101 CuadroTexto"/>
          <p:cNvSpPr txBox="1"/>
          <p:nvPr/>
        </p:nvSpPr>
        <p:spPr>
          <a:xfrm>
            <a:off x="24712982" y="18668021"/>
            <a:ext cx="555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s-AR" sz="2800" b="1" dirty="0"/>
              <a:t>A</a:t>
            </a:r>
            <a:endParaRPr lang="en-US" sz="2800" b="1" dirty="0"/>
          </a:p>
        </p:txBody>
      </p:sp>
      <p:sp>
        <p:nvSpPr>
          <p:cNvPr id="92" name="TextBox 91">
            <a:extLst>
              <a:ext uri="{FF2B5EF4-FFF2-40B4-BE49-F238E27FC236}">
                <a16:creationId xmlns="" xmlns:a16="http://schemas.microsoft.com/office/drawing/2014/main" id="{CF72E7C3-738D-4F3E-80F4-FCFB6C233269}"/>
              </a:ext>
            </a:extLst>
          </p:cNvPr>
          <p:cNvSpPr txBox="1"/>
          <p:nvPr/>
        </p:nvSpPr>
        <p:spPr>
          <a:xfrm>
            <a:off x="21507340" y="22665680"/>
            <a:ext cx="66330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baseline="30000" dirty="0"/>
              <a:t>A,B/X,Y </a:t>
            </a:r>
            <a:r>
              <a:rPr lang="en-US" sz="2400" dirty="0" err="1"/>
              <a:t>Indican</a:t>
            </a:r>
            <a:r>
              <a:rPr lang="en-US" sz="2400" dirty="0"/>
              <a:t> </a:t>
            </a:r>
            <a:r>
              <a:rPr lang="en-US" sz="2400" dirty="0" err="1"/>
              <a:t>diferencias</a:t>
            </a:r>
            <a:r>
              <a:rPr lang="en-US" sz="2400" dirty="0"/>
              <a:t> </a:t>
            </a:r>
            <a:r>
              <a:rPr lang="en-US" sz="2400" dirty="0" err="1"/>
              <a:t>significativas</a:t>
            </a:r>
            <a:r>
              <a:rPr lang="en-US" sz="2400" dirty="0"/>
              <a:t> (P&lt;0,05)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="" xmlns:a16="http://schemas.microsoft.com/office/drawing/2014/main" id="{08C3DB7A-648E-4020-B3E5-3EBE48098C9E}"/>
              </a:ext>
            </a:extLst>
          </p:cNvPr>
          <p:cNvSpPr txBox="1"/>
          <p:nvPr/>
        </p:nvSpPr>
        <p:spPr>
          <a:xfrm>
            <a:off x="21299421" y="31447701"/>
            <a:ext cx="63177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baseline="30000" dirty="0"/>
              <a:t>A,B </a:t>
            </a:r>
            <a:r>
              <a:rPr lang="en-US" sz="2400" dirty="0" err="1"/>
              <a:t>Indican</a:t>
            </a:r>
            <a:r>
              <a:rPr lang="en-US" sz="2400" dirty="0"/>
              <a:t> </a:t>
            </a:r>
            <a:r>
              <a:rPr lang="en-US" sz="2400" dirty="0" err="1"/>
              <a:t>diferencias</a:t>
            </a:r>
            <a:r>
              <a:rPr lang="en-US" sz="2400" dirty="0"/>
              <a:t> </a:t>
            </a:r>
            <a:r>
              <a:rPr lang="en-US" sz="2400" dirty="0" err="1"/>
              <a:t>significativas</a:t>
            </a:r>
            <a:r>
              <a:rPr lang="en-US" sz="2400" dirty="0"/>
              <a:t> (P&lt;0,05)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="" xmlns:a16="http://schemas.microsoft.com/office/drawing/2014/main" id="{A385C110-5C1B-4CFD-AACF-80F15BC58D0C}"/>
              </a:ext>
            </a:extLst>
          </p:cNvPr>
          <p:cNvSpPr txBox="1"/>
          <p:nvPr/>
        </p:nvSpPr>
        <p:spPr>
          <a:xfrm>
            <a:off x="5484238" y="32416570"/>
            <a:ext cx="6402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baseline="30000" dirty="0"/>
              <a:t>A,B </a:t>
            </a:r>
            <a:r>
              <a:rPr lang="en-US" sz="2400" dirty="0" err="1"/>
              <a:t>Indican</a:t>
            </a:r>
            <a:r>
              <a:rPr lang="en-US" sz="2400" dirty="0"/>
              <a:t> </a:t>
            </a:r>
            <a:r>
              <a:rPr lang="en-US" sz="2400" dirty="0" err="1"/>
              <a:t>diferencias</a:t>
            </a:r>
            <a:r>
              <a:rPr lang="en-US" sz="2400" dirty="0"/>
              <a:t> </a:t>
            </a:r>
            <a:r>
              <a:rPr lang="en-US" sz="2400" dirty="0" err="1"/>
              <a:t>significativas</a:t>
            </a:r>
            <a:r>
              <a:rPr lang="en-US" sz="2400" dirty="0"/>
              <a:t> (P&lt;0,05)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="" xmlns:a16="http://schemas.microsoft.com/office/drawing/2014/main" id="{11ED9A82-756B-4A09-9E7B-0A52A2C802D9}"/>
              </a:ext>
            </a:extLst>
          </p:cNvPr>
          <p:cNvSpPr txBox="1"/>
          <p:nvPr/>
        </p:nvSpPr>
        <p:spPr>
          <a:xfrm>
            <a:off x="5731936" y="42630544"/>
            <a:ext cx="6402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baseline="30000" dirty="0"/>
              <a:t>A,B </a:t>
            </a:r>
            <a:r>
              <a:rPr lang="en-US" sz="2400" dirty="0" err="1"/>
              <a:t>Indican</a:t>
            </a:r>
            <a:r>
              <a:rPr lang="en-US" sz="2400" dirty="0"/>
              <a:t> </a:t>
            </a:r>
            <a:r>
              <a:rPr lang="en-US" sz="2400" dirty="0" err="1"/>
              <a:t>diferencias</a:t>
            </a:r>
            <a:r>
              <a:rPr lang="en-US" sz="2400" dirty="0"/>
              <a:t> </a:t>
            </a:r>
            <a:r>
              <a:rPr lang="en-US" sz="2400" dirty="0" err="1"/>
              <a:t>significativas</a:t>
            </a:r>
            <a:r>
              <a:rPr lang="en-US" sz="2400" dirty="0"/>
              <a:t> (P&lt;0,05)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7B7CA91E-152C-4132-8EC5-720B0A5006FF}"/>
              </a:ext>
            </a:extLst>
          </p:cNvPr>
          <p:cNvSpPr txBox="1"/>
          <p:nvPr/>
        </p:nvSpPr>
        <p:spPr>
          <a:xfrm>
            <a:off x="27743402" y="7982729"/>
            <a:ext cx="333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b="1" dirty="0"/>
              <a:t>X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="" xmlns:a16="http://schemas.microsoft.com/office/drawing/2014/main" id="{1BE8D244-664F-4DC4-8545-C216067F5D30}"/>
              </a:ext>
            </a:extLst>
          </p:cNvPr>
          <p:cNvSpPr txBox="1"/>
          <p:nvPr/>
        </p:nvSpPr>
        <p:spPr>
          <a:xfrm>
            <a:off x="28995593" y="7542664"/>
            <a:ext cx="333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b="1" dirty="0"/>
              <a:t>X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="" xmlns:a16="http://schemas.microsoft.com/office/drawing/2014/main" id="{60BA1D9F-2807-46D3-9A5E-7C0A85C858F4}"/>
              </a:ext>
            </a:extLst>
          </p:cNvPr>
          <p:cNvSpPr txBox="1"/>
          <p:nvPr/>
        </p:nvSpPr>
        <p:spPr>
          <a:xfrm>
            <a:off x="27778509" y="18527432"/>
            <a:ext cx="333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b="1" dirty="0"/>
              <a:t>X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="" xmlns:a16="http://schemas.microsoft.com/office/drawing/2014/main" id="{8E87A59B-F7EB-43F6-901B-A0E0ECD1E0A3}"/>
              </a:ext>
            </a:extLst>
          </p:cNvPr>
          <p:cNvSpPr txBox="1"/>
          <p:nvPr/>
        </p:nvSpPr>
        <p:spPr>
          <a:xfrm>
            <a:off x="28900159" y="18735660"/>
            <a:ext cx="333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b="1" dirty="0"/>
              <a:t>X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="" xmlns:a16="http://schemas.microsoft.com/office/drawing/2014/main" id="{6649DFFA-6B2F-4C74-955D-92611903AF83}"/>
              </a:ext>
            </a:extLst>
          </p:cNvPr>
          <p:cNvSpPr txBox="1"/>
          <p:nvPr/>
        </p:nvSpPr>
        <p:spPr>
          <a:xfrm>
            <a:off x="28126079" y="25791867"/>
            <a:ext cx="333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b="1" dirty="0"/>
              <a:t>X</a:t>
            </a:r>
          </a:p>
        </p:txBody>
      </p:sp>
      <p:sp>
        <p:nvSpPr>
          <p:cNvPr id="108" name="TextBox 107">
            <a:extLst>
              <a:ext uri="{FF2B5EF4-FFF2-40B4-BE49-F238E27FC236}">
                <a16:creationId xmlns="" xmlns:a16="http://schemas.microsoft.com/office/drawing/2014/main" id="{E0468419-3C41-491F-9223-464F643B8085}"/>
              </a:ext>
            </a:extLst>
          </p:cNvPr>
          <p:cNvSpPr txBox="1"/>
          <p:nvPr/>
        </p:nvSpPr>
        <p:spPr>
          <a:xfrm>
            <a:off x="29247729" y="25261996"/>
            <a:ext cx="333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800" b="1" dirty="0"/>
              <a:t>X</a:t>
            </a:r>
          </a:p>
        </p:txBody>
      </p:sp>
      <p:pic>
        <p:nvPicPr>
          <p:cNvPr id="112" name="111 Imagen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83" y="2120416"/>
            <a:ext cx="3857625" cy="571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78748" tIns="39374" rIns="78748" bIns="39374" numCol="1" anchor="t" anchorCtr="0" compatLnSpc="1">
        <a:prstTxWarp prst="textNoShape">
          <a:avLst/>
        </a:prstTxWarp>
        <a:spAutoFit/>
      </a:bodyPr>
      <a:lstStyle>
        <a:defPPr marL="0" marR="0" indent="0" algn="l" defTabSz="1677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Char char="Ø"/>
          <a:tabLst/>
          <a:defRPr kumimoji="0" lang="es-E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78748" tIns="39374" rIns="78748" bIns="39374" numCol="1" anchor="t" anchorCtr="0" compatLnSpc="1">
        <a:prstTxWarp prst="textNoShape">
          <a:avLst/>
        </a:prstTxWarp>
        <a:spAutoFit/>
      </a:bodyPr>
      <a:lstStyle>
        <a:defPPr marL="0" marR="0" indent="0" algn="l" defTabSz="1677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Char char="Ø"/>
          <a:tabLst/>
          <a:defRPr kumimoji="0" lang="es-E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11502</TotalTime>
  <Words>658</Words>
  <Application>Microsoft Office PowerPoint</Application>
  <PresentationFormat>Personalizado</PresentationFormat>
  <Paragraphs>128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Diseño predeterminado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EFFECTS OF CONDITION SCORE IN OVARIAN RESPONSE AND TRANSFERABLE EMBRYOS IN SUPERSTIMULATED COWS IN ARGENTINA</dc:title>
  <dc:creator>Eolia</dc:creator>
  <cp:lastModifiedBy>ALEJANDRO</cp:lastModifiedBy>
  <cp:revision>367</cp:revision>
  <cp:lastPrinted>2017-01-13T16:10:33Z</cp:lastPrinted>
  <dcterms:created xsi:type="dcterms:W3CDTF">2006-10-02T23:57:00Z</dcterms:created>
  <dcterms:modified xsi:type="dcterms:W3CDTF">2019-09-02T19:46:57Z</dcterms:modified>
</cp:coreProperties>
</file>